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390" r:id="rId3"/>
    <p:sldId id="391" r:id="rId4"/>
    <p:sldId id="394" r:id="rId5"/>
    <p:sldId id="397" r:id="rId6"/>
    <p:sldId id="396" r:id="rId7"/>
    <p:sldId id="409" r:id="rId8"/>
    <p:sldId id="395" r:id="rId9"/>
    <p:sldId id="411" r:id="rId10"/>
    <p:sldId id="398" r:id="rId11"/>
    <p:sldId id="410" r:id="rId12"/>
    <p:sldId id="321" r:id="rId13"/>
    <p:sldId id="399" r:id="rId14"/>
    <p:sldId id="401" r:id="rId15"/>
    <p:sldId id="400" r:id="rId16"/>
    <p:sldId id="402" r:id="rId17"/>
    <p:sldId id="403" r:id="rId18"/>
    <p:sldId id="404" r:id="rId19"/>
    <p:sldId id="405" r:id="rId20"/>
    <p:sldId id="406" r:id="rId21"/>
    <p:sldId id="407" r:id="rId22"/>
    <p:sldId id="408" r:id="rId23"/>
    <p:sldId id="288" r:id="rId24"/>
    <p:sldId id="261" r:id="rId25"/>
    <p:sldId id="298" r:id="rId26"/>
    <p:sldId id="262" r:id="rId27"/>
    <p:sldId id="263" r:id="rId28"/>
    <p:sldId id="300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322" r:id="rId50"/>
  </p:sldIdLst>
  <p:sldSz cx="9144000" cy="5143500" type="screen16x9"/>
  <p:notesSz cx="7104063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Varsayılan Bölüm" id="{7500E13C-98F8-439B-8137-9CAB0DB31CF4}">
          <p14:sldIdLst>
            <p14:sldId id="256"/>
            <p14:sldId id="390"/>
            <p14:sldId id="391"/>
            <p14:sldId id="394"/>
            <p14:sldId id="397"/>
            <p14:sldId id="396"/>
            <p14:sldId id="409"/>
            <p14:sldId id="395"/>
            <p14:sldId id="411"/>
            <p14:sldId id="398"/>
            <p14:sldId id="410"/>
            <p14:sldId id="321"/>
            <p14:sldId id="399"/>
            <p14:sldId id="401"/>
            <p14:sldId id="400"/>
            <p14:sldId id="402"/>
            <p14:sldId id="403"/>
            <p14:sldId id="404"/>
            <p14:sldId id="405"/>
            <p14:sldId id="406"/>
            <p14:sldId id="407"/>
            <p14:sldId id="408"/>
          </p14:sldIdLst>
        </p14:section>
        <p14:section name="Başlıksız Bölüm" id="{8D453BFE-B034-4580-8C0D-8157310ABED1}">
          <p14:sldIdLst>
            <p14:sldId id="288"/>
            <p14:sldId id="261"/>
            <p14:sldId id="298"/>
            <p14:sldId id="262"/>
            <p14:sldId id="263"/>
            <p14:sldId id="300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5B8"/>
    <a:srgbClr val="3140F0"/>
    <a:srgbClr val="CA5765"/>
    <a:srgbClr val="60A45B"/>
    <a:srgbClr val="C03D53"/>
    <a:srgbClr val="D01E1E"/>
    <a:srgbClr val="540777"/>
    <a:srgbClr val="325B9C"/>
    <a:srgbClr val="233BD6"/>
    <a:srgbClr val="1F3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B21D0A-CBF8-48E9-B0FB-3B8463B57138}">
  <a:tblStyle styleId="{5DB21D0A-CBF8-48E9-B0FB-3B8463B571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037" autoAdjust="0"/>
  </p:normalViewPr>
  <p:slideViewPr>
    <p:cSldViewPr snapToGrid="0">
      <p:cViewPr varScale="1">
        <p:scale>
          <a:sx n="100" d="100"/>
          <a:sy n="100" d="100"/>
        </p:scale>
        <p:origin x="9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tr-TR" dirty="0"/>
              <a:t>Kendini tanıt, ne yaptığını anlat, ne anlatacağını bahset ve diğer slayta geç.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479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77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tr-TR" dirty="0"/>
              <a:t>Kendini tanıt, ne yaptığını anlat, ne anlatacağını bahset ve diğer slayta geç.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5853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2497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2263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010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819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09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497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837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tr-TR" dirty="0"/>
              <a:t>Bu slaytta neler yer alacak kısaca bahset, hızlı geç.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211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728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292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7760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241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6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ed75ccf_073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36302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f391192_073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8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2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33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ed75ccf_04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87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106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tr-T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 zeka uygulamalarından biri olan yapay sinir ağları, insan beyninin çalışma yapısını taklit ederek mevcut verileri analiz edip, bu verilerden farklı öğrenme algoritmaları ile yeni bilgiler oluşturan bilgi işlem teknolojisidir.</a:t>
            </a:r>
          </a:p>
          <a:p>
            <a:pPr marL="0" indent="0">
              <a:buNone/>
            </a:pPr>
            <a:endParaRPr lang="tr-T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tr-T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1980’li yıllarda Hopfield tarafından yayınlanan çalışmalar ile yapay sinir ağının genelleştirilebileceği ve özellikle geleneksel bilgisayar programlama ile çözülmesi zor olan problemlere çözüm üretilebileceği gösterilmiş.</a:t>
            </a:r>
          </a:p>
          <a:p>
            <a:pPr marL="0" indent="0">
              <a:buNone/>
            </a:pPr>
            <a:endParaRPr lang="tr-T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tr-TR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 sinir ağlarında öğrenmek, nöronlar arasındaki ağırlık vektörünün değerini en aza indirgenmesi ile sağlanır.</a:t>
            </a:r>
          </a:p>
          <a:p>
            <a:pPr marL="0" indent="0">
              <a:buNone/>
            </a:pPr>
            <a:endParaRPr lang="tr-TR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6300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5ed75ccf_0141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38f85e62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38f85e620_0_5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694cd56_06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4fb1cf8c_0_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41a98d525d_0_38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591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10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3170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880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Makine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öğrenimi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(ML),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bilgisayar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sistemlerinin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açık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talimat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kullanmaksızın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belirli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görevi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getirmek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için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kullandığı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algoritmaların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istatistiksel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modellerin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bilimsel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çalışmasıdır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bunun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yerine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kalıplara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ve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çıkarımlara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dayanır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Yapay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zekanın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bir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alt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kümesi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olarak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görülür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124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ml-cheatsheet.readthedocs.io/en/latest/gradient_descent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&amp;utm_source=slidescarnival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xend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muli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png"/><Relationship Id="rId18" Type="http://schemas.openxmlformats.org/officeDocument/2006/relationships/image" Target="../media/image47.png"/><Relationship Id="rId3" Type="http://schemas.openxmlformats.org/officeDocument/2006/relationships/image" Target="../media/image12.png"/><Relationship Id="rId7" Type="http://schemas.openxmlformats.org/officeDocument/2006/relationships/image" Target="../media/image41.png"/><Relationship Id="rId12" Type="http://schemas.openxmlformats.org/officeDocument/2006/relationships/image" Target="../media/image50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57.png"/><Relationship Id="rId15" Type="http://schemas.openxmlformats.org/officeDocument/2006/relationships/image" Target="../media/image8.png"/><Relationship Id="rId10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51.png"/><Relationship Id="rId1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05827" y="1147211"/>
            <a:ext cx="5115865" cy="5776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dirty="0"/>
              <a:t>Workshop – Neural Networks</a:t>
            </a:r>
            <a:endParaRPr sz="3200" b="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0;p13"/>
          <p:cNvSpPr txBox="1">
            <a:spLocks/>
          </p:cNvSpPr>
          <p:nvPr/>
        </p:nvSpPr>
        <p:spPr>
          <a:xfrm>
            <a:off x="1845092" y="3223412"/>
            <a:ext cx="3381475" cy="7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tr-TR" sz="1800" dirty="0"/>
              <a:t>Mustafa Mert Tunalı</a:t>
            </a:r>
          </a:p>
          <a:p>
            <a:r>
              <a:rPr lang="tr-TR" sz="1800" b="0" dirty="0"/>
              <a:t>Computer Vision and Deep Learning</a:t>
            </a:r>
          </a:p>
        </p:txBody>
      </p:sp>
      <p:sp>
        <p:nvSpPr>
          <p:cNvPr id="12" name="Google Shape;60;p13"/>
          <p:cNvSpPr txBox="1">
            <a:spLocks/>
          </p:cNvSpPr>
          <p:nvPr/>
        </p:nvSpPr>
        <p:spPr>
          <a:xfrm>
            <a:off x="3716341" y="4776916"/>
            <a:ext cx="2715939" cy="36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tr-TR" sz="1200" b="0" dirty="0"/>
              <a:t>www.yesilscience.com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8" y="3082656"/>
            <a:ext cx="1505712" cy="84696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1708404" y="3119702"/>
            <a:ext cx="0" cy="755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Resim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898" y="4332601"/>
            <a:ext cx="621239" cy="776549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572910" y="1770158"/>
            <a:ext cx="2544364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Google Shape;60;p13"/>
          <p:cNvSpPr txBox="1">
            <a:spLocks/>
          </p:cNvSpPr>
          <p:nvPr/>
        </p:nvSpPr>
        <p:spPr>
          <a:xfrm>
            <a:off x="698719" y="1815080"/>
            <a:ext cx="2320499" cy="57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tr-TR" sz="2800" dirty="0">
                <a:solidFill>
                  <a:srgbClr val="233BD6"/>
                </a:solidFill>
                <a:latin typeface="Lexend Deca" panose="020B0604020202020204" charset="-94"/>
                <a:cs typeface="Lexend Deca" panose="020B0604020202020204" charset="-94"/>
              </a:rPr>
              <a:t>Yesil Science</a:t>
            </a:r>
          </a:p>
        </p:txBody>
      </p:sp>
      <p:sp>
        <p:nvSpPr>
          <p:cNvPr id="16" name="Google Shape;60;p13">
            <a:extLst>
              <a:ext uri="{FF2B5EF4-FFF2-40B4-BE49-F238E27FC236}">
                <a16:creationId xmlns:a16="http://schemas.microsoft.com/office/drawing/2014/main" id="{017B8D76-93EF-4CAF-97F3-821563356CC0}"/>
              </a:ext>
            </a:extLst>
          </p:cNvPr>
          <p:cNvSpPr txBox="1">
            <a:spLocks/>
          </p:cNvSpPr>
          <p:nvPr/>
        </p:nvSpPr>
        <p:spPr>
          <a:xfrm>
            <a:off x="144270" y="4776916"/>
            <a:ext cx="901194" cy="23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tr-TR" sz="1400" b="0" dirty="0"/>
              <a:t>07.12.2019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/>
              <a:t>Artificial Neural Networks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323E5-44A5-449F-A70B-5EF65A611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18286" r="292" b="7592"/>
          <a:stretch/>
        </p:blipFill>
        <p:spPr>
          <a:xfrm>
            <a:off x="903665" y="1337642"/>
            <a:ext cx="7336669" cy="306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0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/>
              <a:t>Artificial Neural Networks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B228C-A9C6-4C2A-937E-4C65EE61C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890" y="1337642"/>
            <a:ext cx="5198219" cy="3627155"/>
          </a:xfrm>
          <a:prstGeom prst="rect">
            <a:avLst/>
          </a:prstGeom>
        </p:spPr>
      </p:pic>
      <p:sp>
        <p:nvSpPr>
          <p:cNvPr id="8" name="Google Shape;112;p19">
            <a:extLst>
              <a:ext uri="{FF2B5EF4-FFF2-40B4-BE49-F238E27FC236}">
                <a16:creationId xmlns:a16="http://schemas.microsoft.com/office/drawing/2014/main" id="{E905F71E-DCF3-4690-B240-4554E1A2BA7E}"/>
              </a:ext>
            </a:extLst>
          </p:cNvPr>
          <p:cNvSpPr txBox="1">
            <a:spLocks/>
          </p:cNvSpPr>
          <p:nvPr/>
        </p:nvSpPr>
        <p:spPr>
          <a:xfrm>
            <a:off x="2345580" y="875839"/>
            <a:ext cx="4452838" cy="432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285750" indent="-285750"/>
            <a:r>
              <a:rPr lang="en-US" sz="1600" dirty="0"/>
              <a:t>To minimize our cost, we use </a:t>
            </a:r>
            <a:r>
              <a:rPr lang="en-US" sz="1600" dirty="0">
                <a:hlinkClick r:id="rId4"/>
              </a:rPr>
              <a:t>Gradient Descent</a:t>
            </a:r>
            <a:r>
              <a:rPr lang="en-US" sz="1600" dirty="0"/>
              <a:t> 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2609504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TextBox 19"/>
          <p:cNvSpPr txBox="1"/>
          <p:nvPr/>
        </p:nvSpPr>
        <p:spPr>
          <a:xfrm>
            <a:off x="2643645" y="1754376"/>
            <a:ext cx="27523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Lexend Deca"/>
                <a:ea typeface="Titillium Light" charset="0"/>
                <a:cs typeface="Titillium Light" charset="0"/>
              </a:rPr>
              <a:t>Let’s code, thank you!</a:t>
            </a:r>
            <a:endParaRPr lang="en-US" sz="2400" dirty="0">
              <a:solidFill>
                <a:schemeClr val="bg1"/>
              </a:solidFill>
              <a:latin typeface="Lexend Deca"/>
              <a:ea typeface="Titillium Light" charset="0"/>
              <a:cs typeface="Titillium Light" charset="0"/>
            </a:endParaRPr>
          </a:p>
        </p:txBody>
      </p:sp>
      <p:cxnSp>
        <p:nvCxnSpPr>
          <p:cNvPr id="4" name="Straight Connector 27"/>
          <p:cNvCxnSpPr/>
          <p:nvPr/>
        </p:nvCxnSpPr>
        <p:spPr>
          <a:xfrm>
            <a:off x="1913993" y="2300881"/>
            <a:ext cx="3532920" cy="0"/>
          </a:xfrm>
          <a:prstGeom prst="line">
            <a:avLst/>
          </a:prstGeom>
          <a:ln w="25400">
            <a:gradFill>
              <a:gsLst>
                <a:gs pos="0">
                  <a:srgbClr val="C03D53"/>
                </a:gs>
                <a:gs pos="100000">
                  <a:srgbClr val="3140F0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9"/>
          <p:cNvSpPr txBox="1"/>
          <p:nvPr/>
        </p:nvSpPr>
        <p:spPr>
          <a:xfrm>
            <a:off x="2698968" y="2634157"/>
            <a:ext cx="23323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Lexend Deca"/>
                <a:ea typeface="Titillium Light" charset="0"/>
                <a:cs typeface="Titillium Light" charset="0"/>
              </a:rPr>
              <a:t>mustafamert@yesilscience.com</a:t>
            </a:r>
          </a:p>
        </p:txBody>
      </p:sp>
      <p:sp>
        <p:nvSpPr>
          <p:cNvPr id="8" name="TextBox 19"/>
          <p:cNvSpPr txBox="1"/>
          <p:nvPr/>
        </p:nvSpPr>
        <p:spPr>
          <a:xfrm>
            <a:off x="2700795" y="3043579"/>
            <a:ext cx="179376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Lexend Deca"/>
                <a:ea typeface="Titillium Light" charset="0"/>
                <a:cs typeface="Titillium Light" charset="0"/>
              </a:rPr>
              <a:t>www.yesilscience.com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93" y="4404042"/>
            <a:ext cx="1229541" cy="691617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57" y="-116799"/>
            <a:ext cx="3216220" cy="507561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75" y="2615160"/>
            <a:ext cx="310588" cy="310588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75" y="3034463"/>
            <a:ext cx="303525" cy="3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8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05827" y="1147211"/>
            <a:ext cx="5388647" cy="57768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3200" b="0" dirty="0"/>
              <a:t>Workshop </a:t>
            </a:r>
            <a:r>
              <a:rPr lang="tr-TR" sz="3200" b="0"/>
              <a:t>– Deep Learning </a:t>
            </a:r>
            <a:r>
              <a:rPr lang="tr-TR" sz="3200" b="0">
                <a:sym typeface="Wingdings" panose="05000000000000000000" pitchFamily="2" charset="2"/>
              </a:rPr>
              <a:t></a:t>
            </a:r>
            <a:endParaRPr sz="3200" b="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0;p13"/>
          <p:cNvSpPr txBox="1">
            <a:spLocks/>
          </p:cNvSpPr>
          <p:nvPr/>
        </p:nvSpPr>
        <p:spPr>
          <a:xfrm>
            <a:off x="1845092" y="3223412"/>
            <a:ext cx="3381475" cy="706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tr-TR" sz="1800" dirty="0"/>
              <a:t>Ömer Özgür</a:t>
            </a:r>
          </a:p>
          <a:p>
            <a:r>
              <a:rPr lang="tr-TR" sz="1800" b="0" dirty="0"/>
              <a:t>Data Scientist</a:t>
            </a:r>
          </a:p>
        </p:txBody>
      </p:sp>
      <p:sp>
        <p:nvSpPr>
          <p:cNvPr id="12" name="Google Shape;60;p13"/>
          <p:cNvSpPr txBox="1">
            <a:spLocks/>
          </p:cNvSpPr>
          <p:nvPr/>
        </p:nvSpPr>
        <p:spPr>
          <a:xfrm>
            <a:off x="3716341" y="4776916"/>
            <a:ext cx="2715939" cy="366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tr-TR" sz="1200" b="0" dirty="0"/>
              <a:t>www.yesilscience.com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608" y="3082656"/>
            <a:ext cx="1505712" cy="846963"/>
          </a:xfrm>
          <a:prstGeom prst="rect">
            <a:avLst/>
          </a:prstGeom>
        </p:spPr>
      </p:pic>
      <p:cxnSp>
        <p:nvCxnSpPr>
          <p:cNvPr id="8" name="Düz Bağlayıcı 7"/>
          <p:cNvCxnSpPr/>
          <p:nvPr/>
        </p:nvCxnSpPr>
        <p:spPr>
          <a:xfrm>
            <a:off x="1708404" y="3119702"/>
            <a:ext cx="0" cy="7559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Resim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4898" y="4332601"/>
            <a:ext cx="621239" cy="776549"/>
          </a:xfrm>
          <a:prstGeom prst="rect">
            <a:avLst/>
          </a:prstGeom>
        </p:spPr>
      </p:pic>
      <p:sp>
        <p:nvSpPr>
          <p:cNvPr id="2" name="Dikdörtgen 1"/>
          <p:cNvSpPr/>
          <p:nvPr/>
        </p:nvSpPr>
        <p:spPr>
          <a:xfrm>
            <a:off x="572910" y="1770158"/>
            <a:ext cx="2544364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Google Shape;60;p13"/>
          <p:cNvSpPr txBox="1">
            <a:spLocks/>
          </p:cNvSpPr>
          <p:nvPr/>
        </p:nvSpPr>
        <p:spPr>
          <a:xfrm>
            <a:off x="698719" y="1815080"/>
            <a:ext cx="2320499" cy="57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tr-TR" sz="2800" dirty="0">
                <a:solidFill>
                  <a:srgbClr val="233BD6"/>
                </a:solidFill>
                <a:latin typeface="Lexend Deca" panose="020B0604020202020204" charset="-94"/>
                <a:cs typeface="Lexend Deca" panose="020B0604020202020204" charset="-94"/>
              </a:rPr>
              <a:t>Yesil Science</a:t>
            </a:r>
          </a:p>
        </p:txBody>
      </p:sp>
      <p:sp>
        <p:nvSpPr>
          <p:cNvPr id="16" name="Google Shape;60;p13">
            <a:extLst>
              <a:ext uri="{FF2B5EF4-FFF2-40B4-BE49-F238E27FC236}">
                <a16:creationId xmlns:a16="http://schemas.microsoft.com/office/drawing/2014/main" id="{017B8D76-93EF-4CAF-97F3-821563356CC0}"/>
              </a:ext>
            </a:extLst>
          </p:cNvPr>
          <p:cNvSpPr txBox="1">
            <a:spLocks/>
          </p:cNvSpPr>
          <p:nvPr/>
        </p:nvSpPr>
        <p:spPr>
          <a:xfrm>
            <a:off x="144270" y="4776916"/>
            <a:ext cx="901194" cy="23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tr-TR" sz="1400" b="0" dirty="0"/>
              <a:t>07.12.2019</a:t>
            </a:r>
          </a:p>
        </p:txBody>
      </p:sp>
    </p:spTree>
    <p:extLst>
      <p:ext uri="{BB962C8B-B14F-4D97-AF65-F5344CB8AC3E}">
        <p14:creationId xmlns:p14="http://schemas.microsoft.com/office/powerpoint/2010/main" val="965764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altLang="ko-KR" dirty="0">
                <a:solidFill>
                  <a:schemeClr val="bg1"/>
                </a:solidFill>
                <a:latin typeface="Titillium Bd" panose="00000800000000000000" pitchFamily="50" charset="-94"/>
                <a:ea typeface="맑은 고딕" pitchFamily="50" charset="-127"/>
              </a:rPr>
              <a:t>Neden Deeplearning ?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7" name="Google Shape;314;p32">
            <a:extLst>
              <a:ext uri="{FF2B5EF4-FFF2-40B4-BE49-F238E27FC236}">
                <a16:creationId xmlns:a16="http://schemas.microsoft.com/office/drawing/2014/main" id="{DD0FD636-DA11-4C8A-A32B-621A03599AFC}"/>
              </a:ext>
            </a:extLst>
          </p:cNvPr>
          <p:cNvSpPr txBox="1">
            <a:spLocks/>
          </p:cNvSpPr>
          <p:nvPr/>
        </p:nvSpPr>
        <p:spPr>
          <a:xfrm>
            <a:off x="4685617" y="1533462"/>
            <a:ext cx="4151937" cy="236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sz="1400" dirty="0"/>
              <a:t>- Derin Öğrenme bir makine öğrenme yöntemidir. Verilen bir veri kümesi ile çıktıları tahmin edecek yapay zekayı eğitmemize olanak sağlar.</a:t>
            </a:r>
          </a:p>
          <a:p>
            <a:pPr marL="0" indent="0">
              <a:buNone/>
            </a:pPr>
            <a:r>
              <a:rPr lang="tr-TR" altLang="ko-KR" sz="1400" dirty="0">
                <a:latin typeface="Titillium Lt" panose="00000400000000000000" pitchFamily="50" charset="-94"/>
                <a:ea typeface="맑은 고딕" pitchFamily="50" charset="-127"/>
              </a:rPr>
              <a:t>- Artan GPU-CPU hızları ve veri büyüklüyü ile klasik makine öğrenimleri geride kalmıştır(Moore kanunu).</a:t>
            </a:r>
          </a:p>
          <a:p>
            <a:pPr marL="0" indent="0">
              <a:buNone/>
            </a:pPr>
            <a:r>
              <a:rPr lang="tr-TR" altLang="ko-KR" sz="1400" dirty="0">
                <a:latin typeface="Titillium Lt" panose="00000400000000000000" pitchFamily="50" charset="-94"/>
                <a:ea typeface="맑은 고딕" pitchFamily="50" charset="-127"/>
              </a:rPr>
              <a:t>- Eski makine öğrenimlerinde özelliklerin insanlar tarafından belirlenmesi gerekiyordu derin öğrenme sayesinde daha hızlı şekilde ilerlenebiliyor.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623350-8099-431C-82D0-1DA904D0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61" y="1045767"/>
            <a:ext cx="4269223" cy="362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59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/>
              <a:t>CNN, DNN?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7" name="Google Shape;314;p32">
            <a:extLst>
              <a:ext uri="{FF2B5EF4-FFF2-40B4-BE49-F238E27FC236}">
                <a16:creationId xmlns:a16="http://schemas.microsoft.com/office/drawing/2014/main" id="{DD0FD636-DA11-4C8A-A32B-621A03599AFC}"/>
              </a:ext>
            </a:extLst>
          </p:cNvPr>
          <p:cNvSpPr txBox="1">
            <a:spLocks/>
          </p:cNvSpPr>
          <p:nvPr/>
        </p:nvSpPr>
        <p:spPr>
          <a:xfrm>
            <a:off x="201295" y="1415475"/>
            <a:ext cx="4151937" cy="1840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altLang="ko-KR" sz="1400" dirty="0">
                <a:solidFill>
                  <a:srgbClr val="FF0000"/>
                </a:solidFill>
                <a:latin typeface="Titillium Lt" panose="00000400000000000000" pitchFamily="50" charset="-94"/>
                <a:ea typeface="맑은 고딕" pitchFamily="50" charset="-127"/>
              </a:rPr>
              <a:t>DNN</a:t>
            </a:r>
            <a:r>
              <a:rPr lang="tr-TR" altLang="ko-KR" sz="1400" dirty="0">
                <a:latin typeface="Titillium Lt" panose="00000400000000000000" pitchFamily="50" charset="-94"/>
                <a:ea typeface="맑은 고딕" pitchFamily="50" charset="-127"/>
              </a:rPr>
              <a:t>=Yapay bir sinir ağıdır Giriş-Saklı-Çıkış katmanlarına sahiptir her bir nöron sonraki katmandaki her nöron ile bağlantılıdır.</a:t>
            </a:r>
          </a:p>
          <a:p>
            <a:pPr marL="0" indent="0">
              <a:buNone/>
            </a:pPr>
            <a:endParaRPr lang="tr-TR" altLang="ko-KR" sz="1400" dirty="0">
              <a:latin typeface="Titillium Lt" panose="00000400000000000000" pitchFamily="50" charset="-94"/>
              <a:ea typeface="맑은 고딕" pitchFamily="50" charset="-127"/>
            </a:endParaRPr>
          </a:p>
          <a:p>
            <a:pPr marL="0" indent="0">
              <a:buNone/>
            </a:pPr>
            <a:r>
              <a:rPr lang="tr-TR" altLang="ko-KR" sz="1400" dirty="0">
                <a:solidFill>
                  <a:srgbClr val="92D050"/>
                </a:solidFill>
                <a:latin typeface="Titillium Lt" panose="00000400000000000000" pitchFamily="50" charset="-94"/>
                <a:ea typeface="맑은 고딕" pitchFamily="50" charset="-127"/>
              </a:rPr>
              <a:t>CNN</a:t>
            </a:r>
            <a:r>
              <a:rPr lang="tr-TR" altLang="ko-KR" sz="1400" dirty="0">
                <a:latin typeface="Titillium Lt" panose="00000400000000000000" pitchFamily="50" charset="-94"/>
                <a:ea typeface="맑은 고딕" pitchFamily="50" charset="-127"/>
              </a:rPr>
              <a:t>=</a:t>
            </a:r>
            <a:r>
              <a:rPr lang="tr-TR" sz="1400" dirty="0"/>
              <a:t>Derin öğrenmede, evrişimli bir sinir ağı, görsel imgeyi analiz etmek için en yaygın olarak uygulanan derin sinir ağları sınıfıdır.</a:t>
            </a:r>
            <a:endParaRPr lang="tr-TR" altLang="ko-KR" sz="1400" dirty="0">
              <a:latin typeface="Titillium Lt" panose="00000400000000000000" pitchFamily="50" charset="-94"/>
              <a:ea typeface="맑은 고딕" pitchFamily="50" charset="-127"/>
            </a:endParaRPr>
          </a:p>
        </p:txBody>
      </p:sp>
      <p:pic>
        <p:nvPicPr>
          <p:cNvPr id="10" name="Google Shape;377;p38">
            <a:extLst>
              <a:ext uri="{FF2B5EF4-FFF2-40B4-BE49-F238E27FC236}">
                <a16:creationId xmlns:a16="http://schemas.microsoft.com/office/drawing/2014/main" id="{A77FC7F3-297E-4D51-937A-619934B63F08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753" y="1660886"/>
            <a:ext cx="1842723" cy="1098064"/>
          </a:xfrm>
          <a:prstGeom prst="ellipse">
            <a:avLst/>
          </a:prstGeom>
          <a:ln w="63500"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92B32D-E526-4A95-B7C7-5590DFA34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663" y="1487834"/>
            <a:ext cx="4641621" cy="16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0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altLang="ko-KR" dirty="0">
                <a:solidFill>
                  <a:schemeClr val="bg1"/>
                </a:solidFill>
                <a:latin typeface="Titillium Bd" panose="00000800000000000000" pitchFamily="50" charset="-94"/>
                <a:ea typeface="맑은 고딕" pitchFamily="50" charset="-127"/>
              </a:rPr>
              <a:t>CNN Nasıl Çalışır?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7" name="Google Shape;314;p32">
            <a:extLst>
              <a:ext uri="{FF2B5EF4-FFF2-40B4-BE49-F238E27FC236}">
                <a16:creationId xmlns:a16="http://schemas.microsoft.com/office/drawing/2014/main" id="{DD0FD636-DA11-4C8A-A32B-621A03599AFC}"/>
              </a:ext>
            </a:extLst>
          </p:cNvPr>
          <p:cNvSpPr txBox="1">
            <a:spLocks/>
          </p:cNvSpPr>
          <p:nvPr/>
        </p:nvSpPr>
        <p:spPr>
          <a:xfrm>
            <a:off x="540179" y="1170675"/>
            <a:ext cx="8489105" cy="1507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altLang="ko-KR" sz="1400" dirty="0">
                <a:latin typeface="Titillium Lt" panose="00000400000000000000" pitchFamily="50" charset="-94"/>
                <a:ea typeface="맑은 고딕" pitchFamily="50" charset="-127"/>
              </a:rPr>
              <a:t>CNN filtreler ile resimdeki paternleri belirleyebilir ,filtreler başta köşeleri,kare vb şekilleri tanır nöral ağlarda derinlik arttıkça filtreler gözleri,kulakları vb şekilleri tanıyabilir hale gelir.</a:t>
            </a:r>
          </a:p>
          <a:p>
            <a:pPr marL="0" indent="0">
              <a:buNone/>
            </a:pPr>
            <a:r>
              <a:rPr lang="tr-TR" altLang="ko-KR" sz="1400" dirty="0">
                <a:latin typeface="Titillium Lt" panose="00000400000000000000" pitchFamily="50" charset="-94"/>
                <a:ea typeface="맑은 고딕" pitchFamily="50" charset="-127"/>
              </a:rPr>
              <a:t>Örnekte görüldüğü gibi bu filtreler yatay ve dikey çizgileri tespit eder.</a:t>
            </a:r>
          </a:p>
          <a:p>
            <a:pPr marL="0" indent="0">
              <a:buNone/>
            </a:pPr>
            <a:r>
              <a:rPr lang="tr-TR" altLang="ko-KR" sz="1400" dirty="0">
                <a:solidFill>
                  <a:srgbClr val="FF0000"/>
                </a:solidFill>
                <a:latin typeface="Titillium Lt" panose="00000400000000000000" pitchFamily="50" charset="-94"/>
                <a:ea typeface="맑은 고딕" pitchFamily="50" charset="-127"/>
              </a:rPr>
              <a:t>Max_pooling </a:t>
            </a:r>
            <a:r>
              <a:rPr lang="tr-TR" altLang="ko-KR" sz="1400" dirty="0">
                <a:latin typeface="Titillium Lt" panose="00000400000000000000" pitchFamily="50" charset="-94"/>
                <a:ea typeface="맑은 고딕" pitchFamily="50" charset="-127"/>
              </a:rPr>
              <a:t>algoritması ise değerleri ağırlıklarla çarpmaz, taradığı alandaki max sayıyı alır.</a:t>
            </a:r>
          </a:p>
        </p:txBody>
      </p:sp>
      <p:pic>
        <p:nvPicPr>
          <p:cNvPr id="10" name="Google Shape;377;p38">
            <a:extLst>
              <a:ext uri="{FF2B5EF4-FFF2-40B4-BE49-F238E27FC236}">
                <a16:creationId xmlns:a16="http://schemas.microsoft.com/office/drawing/2014/main" id="{A77FC7F3-297E-4D51-937A-619934B63F08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753" y="1660886"/>
            <a:ext cx="1842723" cy="1098064"/>
          </a:xfrm>
          <a:prstGeom prst="ellipse">
            <a:avLst/>
          </a:prstGeom>
          <a:ln w="63500"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1D94C1-C6AF-4351-9CF8-6DFE12B46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00" y="2879701"/>
            <a:ext cx="3138224" cy="2001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50737D-6DCC-48B8-ACDA-E9C6F6CFB6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899" y="2879701"/>
            <a:ext cx="3749402" cy="191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0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altLang="ko-KR" dirty="0">
                <a:solidFill>
                  <a:schemeClr val="bg1"/>
                </a:solidFill>
                <a:latin typeface="Titillium Bd" panose="00000800000000000000" pitchFamily="50" charset="-94"/>
                <a:ea typeface="맑은 고딕" pitchFamily="50" charset="-127"/>
              </a:rPr>
              <a:t>CNN’de hangi adımlar izleniyor?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7" name="Google Shape;314;p32">
            <a:extLst>
              <a:ext uri="{FF2B5EF4-FFF2-40B4-BE49-F238E27FC236}">
                <a16:creationId xmlns:a16="http://schemas.microsoft.com/office/drawing/2014/main" id="{DD0FD636-DA11-4C8A-A32B-621A03599AFC}"/>
              </a:ext>
            </a:extLst>
          </p:cNvPr>
          <p:cNvSpPr txBox="1">
            <a:spLocks/>
          </p:cNvSpPr>
          <p:nvPr/>
        </p:nvSpPr>
        <p:spPr>
          <a:xfrm>
            <a:off x="201295" y="1415474"/>
            <a:ext cx="4151937" cy="276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r>
              <a:rPr lang="tr-TR" sz="1400" b="1" dirty="0">
                <a:solidFill>
                  <a:srgbClr val="FFC000"/>
                </a:solidFill>
              </a:rPr>
              <a:t>Convolutional Layer </a:t>
            </a:r>
            <a:r>
              <a:rPr lang="tr-TR" sz="1400" dirty="0"/>
              <a:t>— Özellikleri saptamak için kullanılır</a:t>
            </a:r>
          </a:p>
          <a:p>
            <a:r>
              <a:rPr lang="tr-TR" sz="1400" b="1" dirty="0">
                <a:solidFill>
                  <a:srgbClr val="97BF2B"/>
                </a:solidFill>
              </a:rPr>
              <a:t>Pooling (Downsampling) Layer </a:t>
            </a:r>
            <a:r>
              <a:rPr lang="tr-TR" sz="1400" dirty="0"/>
              <a:t>— Ağırlık sayısını azaltır ve uygunluğu kontrol eder</a:t>
            </a:r>
          </a:p>
          <a:p>
            <a:r>
              <a:rPr lang="tr-TR" sz="1400" b="1" dirty="0">
                <a:solidFill>
                  <a:schemeClr val="accent4">
                    <a:lumMod val="50000"/>
                  </a:schemeClr>
                </a:solidFill>
              </a:rPr>
              <a:t>Flattening Layer</a:t>
            </a:r>
            <a:r>
              <a:rPr lang="tr-TR" sz="1400" b="1" dirty="0"/>
              <a:t> </a:t>
            </a:r>
            <a:r>
              <a:rPr lang="tr-TR" sz="1400" dirty="0"/>
              <a:t>— Klasik Sinir Ağı için verileri hazırlar</a:t>
            </a:r>
          </a:p>
          <a:p>
            <a:r>
              <a:rPr lang="tr-TR" sz="1400" b="1" dirty="0">
                <a:solidFill>
                  <a:srgbClr val="FF0000"/>
                </a:solidFill>
              </a:rPr>
              <a:t>Fully-Connected Layer</a:t>
            </a:r>
            <a:r>
              <a:rPr lang="tr-TR" sz="1400" dirty="0"/>
              <a:t> — Sınıflamada kullanılan Standart Sinir Ağı</a:t>
            </a:r>
          </a:p>
          <a:p>
            <a:pPr marL="0" indent="0">
              <a:buNone/>
            </a:pPr>
            <a:endParaRPr lang="en-US" altLang="ko-KR" sz="1800" dirty="0">
              <a:latin typeface="Titillium Lt" panose="00000400000000000000" pitchFamily="50" charset="-94"/>
            </a:endParaRPr>
          </a:p>
        </p:txBody>
      </p:sp>
      <p:pic>
        <p:nvPicPr>
          <p:cNvPr id="10" name="Google Shape;377;p38">
            <a:extLst>
              <a:ext uri="{FF2B5EF4-FFF2-40B4-BE49-F238E27FC236}">
                <a16:creationId xmlns:a16="http://schemas.microsoft.com/office/drawing/2014/main" id="{A77FC7F3-297E-4D51-937A-619934B63F08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753" y="1660886"/>
            <a:ext cx="1842723" cy="1098064"/>
          </a:xfrm>
          <a:prstGeom prst="ellipse">
            <a:avLst/>
          </a:prstGeom>
          <a:ln w="63500"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717C08-A1AB-40D8-8812-76F103638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283" y="1125345"/>
            <a:ext cx="4375421" cy="2083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1E36D6-3F70-462E-A88C-2848185D1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284" y="3208385"/>
            <a:ext cx="4375421" cy="15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70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altLang="ko-KR" dirty="0">
                <a:solidFill>
                  <a:schemeClr val="bg1"/>
                </a:solidFill>
                <a:latin typeface="Titillium Bd" panose="00000800000000000000" pitchFamily="50" charset="-94"/>
                <a:ea typeface="맑은 고딕" pitchFamily="50" charset="-127"/>
              </a:rPr>
              <a:t>Optimizasyon Süreçleri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7" name="Google Shape;314;p32">
            <a:extLst>
              <a:ext uri="{FF2B5EF4-FFF2-40B4-BE49-F238E27FC236}">
                <a16:creationId xmlns:a16="http://schemas.microsoft.com/office/drawing/2014/main" id="{DD0FD636-DA11-4C8A-A32B-621A03599AFC}"/>
              </a:ext>
            </a:extLst>
          </p:cNvPr>
          <p:cNvSpPr txBox="1">
            <a:spLocks/>
          </p:cNvSpPr>
          <p:nvPr/>
        </p:nvSpPr>
        <p:spPr>
          <a:xfrm>
            <a:off x="4328647" y="1421796"/>
            <a:ext cx="4151937" cy="277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altLang="ko-KR" sz="1500" dirty="0">
                <a:latin typeface="Titillium Lt" panose="00000400000000000000" pitchFamily="50" charset="-94"/>
              </a:rPr>
              <a:t>-İnsan beyninde oldugu gibi sinir bağıntıları güçlenebilir veya zayıflayabilir.</a:t>
            </a:r>
          </a:p>
          <a:p>
            <a:pPr marL="0" indent="0">
              <a:buNone/>
            </a:pPr>
            <a:r>
              <a:rPr lang="tr-TR" altLang="ko-KR" sz="1500" dirty="0">
                <a:latin typeface="Titillium Lt" panose="00000400000000000000" pitchFamily="50" charset="-94"/>
              </a:rPr>
              <a:t>-Doğru cevabı biliyorsak tahminin nekadar hatalı olduğunu ve hangi bağlantıların düzenlenmesi gerektiğini anlayabiliriz.</a:t>
            </a:r>
          </a:p>
          <a:p>
            <a:pPr marL="0" indent="0">
              <a:buNone/>
            </a:pPr>
            <a:r>
              <a:rPr lang="tr-TR" altLang="ko-KR" sz="1500" dirty="0">
                <a:latin typeface="Titillium Lt" panose="00000400000000000000" pitchFamily="50" charset="-94"/>
              </a:rPr>
              <a:t>-Bu düzenlemeler maliyet fonksiyonunu minimize edilecek şekilde yapılır.</a:t>
            </a:r>
            <a:endParaRPr lang="en-US" altLang="ko-KR" sz="1500" dirty="0">
              <a:latin typeface="Titillium Lt" panose="00000400000000000000" pitchFamily="50" charset="-94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980B8-893B-423B-9CAA-7E3B5F05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66" y="1058265"/>
            <a:ext cx="3151585" cy="2540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276FA9-1E27-44E3-9007-1D42D647A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2" y="3599009"/>
            <a:ext cx="2408853" cy="139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32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altLang="ko-KR" dirty="0">
                <a:solidFill>
                  <a:schemeClr val="bg1"/>
                </a:solidFill>
                <a:latin typeface="Titillium Bd" panose="00000800000000000000" pitchFamily="50" charset="-94"/>
                <a:ea typeface="맑은 고딕" pitchFamily="50" charset="-127"/>
              </a:rPr>
              <a:t>GRADYAN ALÇALMASI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7" name="Google Shape;314;p32">
            <a:extLst>
              <a:ext uri="{FF2B5EF4-FFF2-40B4-BE49-F238E27FC236}">
                <a16:creationId xmlns:a16="http://schemas.microsoft.com/office/drawing/2014/main" id="{DD0FD636-DA11-4C8A-A32B-621A03599AFC}"/>
              </a:ext>
            </a:extLst>
          </p:cNvPr>
          <p:cNvSpPr txBox="1">
            <a:spLocks/>
          </p:cNvSpPr>
          <p:nvPr/>
        </p:nvSpPr>
        <p:spPr>
          <a:xfrm>
            <a:off x="4992063" y="1055238"/>
            <a:ext cx="4151937" cy="2775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altLang="ko-KR" sz="1500" dirty="0">
                <a:latin typeface="Titillium Lt" panose="00000400000000000000" pitchFamily="50" charset="-94"/>
              </a:rPr>
              <a:t>-İnsan beyninde oldugu gibi sinir bağıntıları güçlenebilir veya zayıflayabilir.</a:t>
            </a:r>
          </a:p>
          <a:p>
            <a:pPr marL="0" indent="0">
              <a:buNone/>
            </a:pPr>
            <a:r>
              <a:rPr lang="tr-TR" altLang="ko-KR" sz="1500" dirty="0">
                <a:latin typeface="Titillium Lt" panose="00000400000000000000" pitchFamily="50" charset="-94"/>
              </a:rPr>
              <a:t>-Doğru cevabı biliyorsak tahminin nekadar hatalı olduğunu ve hangi bağlantıların düzenlenmesi gerektiğini anlayabiliriz.</a:t>
            </a:r>
          </a:p>
          <a:p>
            <a:pPr marL="0" indent="0">
              <a:buNone/>
            </a:pPr>
            <a:r>
              <a:rPr lang="tr-TR" altLang="ko-KR" sz="1500" dirty="0">
                <a:latin typeface="Titillium Lt" panose="00000400000000000000" pitchFamily="50" charset="-94"/>
              </a:rPr>
              <a:t>-Bu düzenlemeler maliyet fonksiyonunu minimize edilecek şekilde yapılır.</a:t>
            </a:r>
            <a:endParaRPr lang="en-US" altLang="ko-KR" sz="1500" dirty="0">
              <a:latin typeface="Titillium Lt" panose="00000400000000000000" pitchFamily="50" charset="-9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5B7D11-F7B6-4CF5-BE8E-DDF0BCF01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" y="1312459"/>
            <a:ext cx="4477479" cy="2518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F59F8F-96DE-4223-811D-38D30BC13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798" y="3283395"/>
            <a:ext cx="3373786" cy="174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8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660872" y="12223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Content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50" name="Google Shape;112;p19">
            <a:extLst>
              <a:ext uri="{FF2B5EF4-FFF2-40B4-BE49-F238E27FC236}">
                <a16:creationId xmlns:a16="http://schemas.microsoft.com/office/drawing/2014/main" id="{5CB35735-950A-4B0F-9391-EBB4224BE742}"/>
              </a:ext>
            </a:extLst>
          </p:cNvPr>
          <p:cNvSpPr txBox="1">
            <a:spLocks/>
          </p:cNvSpPr>
          <p:nvPr/>
        </p:nvSpPr>
        <p:spPr>
          <a:xfrm>
            <a:off x="660872" y="1408741"/>
            <a:ext cx="4919128" cy="322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285750" indent="-285750"/>
            <a:r>
              <a:rPr lang="tr-TR" sz="1800" dirty="0"/>
              <a:t>Artificial Intelligence</a:t>
            </a:r>
          </a:p>
          <a:p>
            <a:pPr marL="742950" lvl="1" indent="-285750"/>
            <a:r>
              <a:rPr lang="tr-TR" sz="1800" dirty="0"/>
              <a:t>Machine Learning</a:t>
            </a:r>
          </a:p>
          <a:p>
            <a:pPr marL="742950" lvl="1" indent="-285750"/>
            <a:r>
              <a:rPr lang="tr-TR" sz="1800" dirty="0"/>
              <a:t>Deep Learning</a:t>
            </a:r>
          </a:p>
          <a:p>
            <a:pPr marL="285750" indent="-285750"/>
            <a:r>
              <a:rPr lang="tr-TR" sz="1800" dirty="0"/>
              <a:t>Artificial Neural Networks</a:t>
            </a:r>
          </a:p>
          <a:p>
            <a:pPr marL="742950" lvl="1" indent="-285750"/>
            <a:r>
              <a:rPr lang="tr-TR" sz="1800" dirty="0"/>
              <a:t>Neural Networks Overview</a:t>
            </a:r>
          </a:p>
          <a:p>
            <a:pPr marL="742950" lvl="1" indent="-285750"/>
            <a:r>
              <a:rPr lang="tr-TR" sz="1800" dirty="0"/>
              <a:t>Neural Network Representation</a:t>
            </a:r>
          </a:p>
          <a:p>
            <a:pPr marL="742950" lvl="1" indent="-285750"/>
            <a:r>
              <a:rPr lang="en-US" sz="1800" dirty="0"/>
              <a:t>Computing a Neural Network's Output</a:t>
            </a:r>
            <a:endParaRPr lang="tr-TR" sz="1800" dirty="0"/>
          </a:p>
          <a:p>
            <a:pPr marL="742950" lvl="1" indent="-285750"/>
            <a:r>
              <a:rPr lang="tr-TR" sz="1800" dirty="0"/>
              <a:t>Coding - Workshop</a:t>
            </a:r>
          </a:p>
          <a:p>
            <a:pPr marL="742950" lvl="1" indent="-285750"/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552048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Geri Yayılım (Backpropagation)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3E21A8-9ECD-41CE-ABAC-E078BC520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559" y="1337642"/>
            <a:ext cx="6772882" cy="321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94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>
                <a:solidFill>
                  <a:schemeClr val="bg1"/>
                </a:solidFill>
              </a:rPr>
              <a:t>Geri Yayılım (Backpropagation)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8BA934-1B83-4C0F-B888-ACF335789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286" y="1056842"/>
            <a:ext cx="6487114" cy="347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388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Numarası Yer Tutucusu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3" name="TextBox 19"/>
          <p:cNvSpPr txBox="1"/>
          <p:nvPr/>
        </p:nvSpPr>
        <p:spPr>
          <a:xfrm>
            <a:off x="2643645" y="1754376"/>
            <a:ext cx="145873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tr-TR" sz="2400" dirty="0">
                <a:solidFill>
                  <a:schemeClr val="bg1"/>
                </a:solidFill>
                <a:latin typeface="Lexend Deca"/>
                <a:ea typeface="Titillium Light" charset="0"/>
                <a:cs typeface="Titillium Light" charset="0"/>
              </a:rPr>
              <a:t>Teşekkürler</a:t>
            </a:r>
            <a:endParaRPr lang="en-US" sz="2400" dirty="0">
              <a:solidFill>
                <a:schemeClr val="bg1"/>
              </a:solidFill>
              <a:latin typeface="Lexend Deca"/>
              <a:ea typeface="Titillium Light" charset="0"/>
              <a:cs typeface="Titillium Light" charset="0"/>
            </a:endParaRPr>
          </a:p>
        </p:txBody>
      </p:sp>
      <p:cxnSp>
        <p:nvCxnSpPr>
          <p:cNvPr id="4" name="Straight Connector 27"/>
          <p:cNvCxnSpPr/>
          <p:nvPr/>
        </p:nvCxnSpPr>
        <p:spPr>
          <a:xfrm>
            <a:off x="1913993" y="2300881"/>
            <a:ext cx="3532920" cy="0"/>
          </a:xfrm>
          <a:prstGeom prst="line">
            <a:avLst/>
          </a:prstGeom>
          <a:ln w="25400">
            <a:gradFill>
              <a:gsLst>
                <a:gs pos="0">
                  <a:srgbClr val="C03D53"/>
                </a:gs>
                <a:gs pos="100000">
                  <a:srgbClr val="3140F0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9"/>
          <p:cNvSpPr txBox="1"/>
          <p:nvPr/>
        </p:nvSpPr>
        <p:spPr>
          <a:xfrm>
            <a:off x="2698968" y="2634157"/>
            <a:ext cx="217687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Lexend Deca" panose="020B0604020202020204"/>
              </a:rPr>
              <a:t>omerozgur@yesilscience.com</a:t>
            </a:r>
            <a:endParaRPr lang="tr-TR" dirty="0">
              <a:solidFill>
                <a:schemeClr val="bg1"/>
              </a:solidFill>
              <a:latin typeface="Lexend Deca" panose="020B0604020202020204"/>
              <a:ea typeface="Titillium Light" charset="0"/>
              <a:cs typeface="Titillium Light" charset="0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2700795" y="3043579"/>
            <a:ext cx="179376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tr-TR" dirty="0">
                <a:solidFill>
                  <a:schemeClr val="bg1"/>
                </a:solidFill>
                <a:latin typeface="Lexend Deca"/>
                <a:ea typeface="Titillium Light" charset="0"/>
                <a:cs typeface="Titillium Light" charset="0"/>
              </a:rPr>
              <a:t>www.yesilscience.com</a:t>
            </a:r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93" y="4404042"/>
            <a:ext cx="1229541" cy="691617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57" y="-116799"/>
            <a:ext cx="3216220" cy="5075616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75" y="2615160"/>
            <a:ext cx="310588" cy="310588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75" y="3034463"/>
            <a:ext cx="303525" cy="30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52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164535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4165191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0416" y="2211062"/>
            <a:ext cx="2017495" cy="1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1032750"/>
            <a:ext cx="3332700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955" y="1434470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684" y="1556163"/>
            <a:ext cx="481900" cy="5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4025" y="2170138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4025" y="1777572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011" y="756240"/>
            <a:ext cx="1245500" cy="799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0302" y="1666762"/>
            <a:ext cx="848475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9"/>
          <p:cNvCxnSpPr/>
          <p:nvPr/>
        </p:nvCxnSpPr>
        <p:spPr>
          <a:xfrm>
            <a:off x="6958825" y="3257288"/>
            <a:ext cx="664200" cy="3834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4910575" y="20352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2" name="Google Shape;122;p19"/>
          <p:cNvPicPr preferRelativeResize="0"/>
          <p:nvPr/>
        </p:nvPicPr>
        <p:blipFill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038" y="1370716"/>
            <a:ext cx="190716" cy="55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9"/>
          <p:cNvCxnSpPr/>
          <p:nvPr/>
        </p:nvCxnSpPr>
        <p:spPr>
          <a:xfrm flipH="1">
            <a:off x="4637575" y="3181088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9"/>
          <p:cNvCxnSpPr/>
          <p:nvPr/>
        </p:nvCxnSpPr>
        <p:spPr>
          <a:xfrm flipH="1">
            <a:off x="6910225" y="2111438"/>
            <a:ext cx="559800" cy="32310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25" name="Google Shape;125;p19"/>
          <p:cNvPicPr preferRelativeResize="0"/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863" y="2732996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0716" y="3287994"/>
            <a:ext cx="430025" cy="5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4133" y="3448355"/>
            <a:ext cx="430025" cy="5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9"/>
          <p:cNvSpPr/>
          <p:nvPr/>
        </p:nvSpPr>
        <p:spPr>
          <a:xfrm>
            <a:off x="6114350" y="1645250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98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882392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580550" y="975713"/>
            <a:ext cx="4021800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580550" y="2018286"/>
            <a:ext cx="4021800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3775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/>
              <a:t>What is Artificial Intelligence?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7" name="Google Shape;314;p32">
            <a:extLst>
              <a:ext uri="{FF2B5EF4-FFF2-40B4-BE49-F238E27FC236}">
                <a16:creationId xmlns:a16="http://schemas.microsoft.com/office/drawing/2014/main" id="{DD0FD636-DA11-4C8A-A32B-621A03599AFC}"/>
              </a:ext>
            </a:extLst>
          </p:cNvPr>
          <p:cNvSpPr txBox="1">
            <a:spLocks/>
          </p:cNvSpPr>
          <p:nvPr/>
        </p:nvSpPr>
        <p:spPr>
          <a:xfrm>
            <a:off x="353695" y="1415475"/>
            <a:ext cx="5607905" cy="257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sz="1400" b="1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Artificial Intelligence (AI) </a:t>
            </a: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area of computer science that emphasizes the creation of intelligent machines that work and react like humans.</a:t>
            </a:r>
          </a:p>
          <a:p>
            <a:pPr marL="0" indent="0">
              <a:buNone/>
            </a:pPr>
            <a:endParaRPr lang="tr-T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indent="0">
              <a:buNone/>
            </a:pPr>
            <a:r>
              <a:rPr lang="tr-T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Machine Learning (ML) </a:t>
            </a: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method of data analysis that automates data model building. ML uses algorithms that learn iteratively from data and can find insights without explict programming.</a:t>
            </a:r>
          </a:p>
          <a:p>
            <a:pPr marL="0" indent="0">
              <a:buNone/>
            </a:pPr>
            <a:endParaRPr lang="tr-T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0" indent="0">
              <a:buNone/>
            </a:pPr>
            <a:r>
              <a:rPr lang="tr-TR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Deep Learning (DL) </a:t>
            </a: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 subset of ML and refers to artificial neural networks that are composed of many layers.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Google Shape;377;p38">
            <a:extLst>
              <a:ext uri="{FF2B5EF4-FFF2-40B4-BE49-F238E27FC236}">
                <a16:creationId xmlns:a16="http://schemas.microsoft.com/office/drawing/2014/main" id="{0216BF3D-5F80-4B98-92BC-33D7D5BF3EE5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8800" y="2361518"/>
            <a:ext cx="1687431" cy="894739"/>
          </a:xfrm>
          <a:prstGeom prst="ellipse">
            <a:avLst/>
          </a:prstGeom>
          <a:ln w="63500"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Google Shape;382;p38">
            <a:extLst>
              <a:ext uri="{FF2B5EF4-FFF2-40B4-BE49-F238E27FC236}">
                <a16:creationId xmlns:a16="http://schemas.microsoft.com/office/drawing/2014/main" id="{0C71FB9E-1380-4A9C-A213-4DB011FFE788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5990" y="3017459"/>
            <a:ext cx="1093049" cy="579243"/>
          </a:xfrm>
          <a:prstGeom prst="ellipse">
            <a:avLst/>
          </a:prstGeom>
          <a:ln w="63500"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Google Shape;377;p38">
            <a:extLst>
              <a:ext uri="{FF2B5EF4-FFF2-40B4-BE49-F238E27FC236}">
                <a16:creationId xmlns:a16="http://schemas.microsoft.com/office/drawing/2014/main" id="{A77FC7F3-297E-4D51-937A-619934B63F08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2753" y="1660886"/>
            <a:ext cx="1842723" cy="1098064"/>
          </a:xfrm>
          <a:prstGeom prst="ellipse">
            <a:avLst/>
          </a:prstGeom>
          <a:ln w="63500" cap="rnd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1" name="Google Shape;314;p32">
            <a:extLst>
              <a:ext uri="{FF2B5EF4-FFF2-40B4-BE49-F238E27FC236}">
                <a16:creationId xmlns:a16="http://schemas.microsoft.com/office/drawing/2014/main" id="{E1882878-643E-4AD3-993B-06F1DCE228DA}"/>
              </a:ext>
            </a:extLst>
          </p:cNvPr>
          <p:cNvSpPr txBox="1">
            <a:spLocks/>
          </p:cNvSpPr>
          <p:nvPr/>
        </p:nvSpPr>
        <p:spPr>
          <a:xfrm>
            <a:off x="7266895" y="1874131"/>
            <a:ext cx="228305" cy="27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314;p32">
            <a:extLst>
              <a:ext uri="{FF2B5EF4-FFF2-40B4-BE49-F238E27FC236}">
                <a16:creationId xmlns:a16="http://schemas.microsoft.com/office/drawing/2014/main" id="{23D4A73A-9716-4932-A91B-2124807E92F4}"/>
              </a:ext>
            </a:extLst>
          </p:cNvPr>
          <p:cNvSpPr txBox="1">
            <a:spLocks/>
          </p:cNvSpPr>
          <p:nvPr/>
        </p:nvSpPr>
        <p:spPr>
          <a:xfrm>
            <a:off x="7227694" y="2602782"/>
            <a:ext cx="292839" cy="27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314;p32">
            <a:extLst>
              <a:ext uri="{FF2B5EF4-FFF2-40B4-BE49-F238E27FC236}">
                <a16:creationId xmlns:a16="http://schemas.microsoft.com/office/drawing/2014/main" id="{2AF473BC-ADAB-440A-AEDF-1FE351013929}"/>
              </a:ext>
            </a:extLst>
          </p:cNvPr>
          <p:cNvSpPr txBox="1">
            <a:spLocks/>
          </p:cNvSpPr>
          <p:nvPr/>
        </p:nvSpPr>
        <p:spPr>
          <a:xfrm>
            <a:off x="7227694" y="3118300"/>
            <a:ext cx="292839" cy="27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DL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06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533400" y="533400"/>
            <a:ext cx="3020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/>
              <a:t>Want big impact?</a:t>
            </a:r>
            <a:endParaRPr sz="24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580550" y="4406300"/>
            <a:ext cx="61359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166" name="Google Shape;166;p24" title="Chart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50" y="591400"/>
            <a:ext cx="5823652" cy="33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79890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5070938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4" name="Google Shape;174;p25"/>
          <p:cNvSpPr/>
          <p:nvPr/>
        </p:nvSpPr>
        <p:spPr>
          <a:xfrm>
            <a:off x="6819981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1570768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1569579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569579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   </a:t>
            </a: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8" name="Google Shape;178;p25"/>
          <p:cNvSpPr/>
          <p:nvPr/>
        </p:nvSpPr>
        <p:spPr>
          <a:xfrm>
            <a:off x="1569579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9" name="Google Shape;179;p25"/>
          <p:cNvSpPr/>
          <p:nvPr/>
        </p:nvSpPr>
        <p:spPr>
          <a:xfrm>
            <a:off x="1569579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320625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1" name="Google Shape;181;p25"/>
          <p:cNvSpPr/>
          <p:nvPr/>
        </p:nvSpPr>
        <p:spPr>
          <a:xfrm>
            <a:off x="3319436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3319436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3319436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3320753" y="389232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1571766" y="1427625"/>
            <a:ext cx="17487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Q1</a:t>
            </a: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1571766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2154670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IPS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8" name="Google Shape;188;p25"/>
          <p:cNvSpPr/>
          <p:nvPr/>
        </p:nvSpPr>
        <p:spPr>
          <a:xfrm>
            <a:off x="2737574" y="1735103"/>
            <a:ext cx="582300" cy="307500"/>
          </a:xfrm>
          <a:prstGeom prst="rect">
            <a:avLst/>
          </a:prstGeom>
          <a:solidFill>
            <a:srgbClr val="1C458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DOL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3321627" y="1427625"/>
            <a:ext cx="17487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Q2</a:t>
            </a: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3321627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1" name="Google Shape;191;p25"/>
          <p:cNvSpPr/>
          <p:nvPr/>
        </p:nvSpPr>
        <p:spPr>
          <a:xfrm>
            <a:off x="3904531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IPS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4487435" y="1735103"/>
            <a:ext cx="582300" cy="3075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DOL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3" name="Google Shape;193;p25"/>
          <p:cNvSpPr/>
          <p:nvPr/>
        </p:nvSpPr>
        <p:spPr>
          <a:xfrm>
            <a:off x="5070810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5070938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5" name="Google Shape;195;p25"/>
          <p:cNvSpPr/>
          <p:nvPr/>
        </p:nvSpPr>
        <p:spPr>
          <a:xfrm>
            <a:off x="5070938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5070938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5071812" y="1427625"/>
            <a:ext cx="17487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Q3</a:t>
            </a: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071812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9" name="Google Shape;199;p25"/>
          <p:cNvSpPr/>
          <p:nvPr/>
        </p:nvSpPr>
        <p:spPr>
          <a:xfrm>
            <a:off x="5654716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IPS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6237620" y="1735103"/>
            <a:ext cx="582300" cy="307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DOL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1" name="Google Shape;201;p25"/>
          <p:cNvSpPr/>
          <p:nvPr/>
        </p:nvSpPr>
        <p:spPr>
          <a:xfrm>
            <a:off x="6819981" y="2042588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2" name="Google Shape;202;p25"/>
          <p:cNvSpPr/>
          <p:nvPr/>
        </p:nvSpPr>
        <p:spPr>
          <a:xfrm>
            <a:off x="6820110" y="2504943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3" name="Google Shape;203;p25"/>
          <p:cNvSpPr/>
          <p:nvPr/>
        </p:nvSpPr>
        <p:spPr>
          <a:xfrm>
            <a:off x="6819981" y="2967467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6819981" y="3429821"/>
            <a:ext cx="1748700" cy="462900"/>
          </a:xfrm>
          <a:prstGeom prst="rect">
            <a:avLst/>
          </a:prstGeom>
          <a:solidFill>
            <a:srgbClr val="FFFFFF">
              <a:alpha val="3799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5" name="Google Shape;205;p25"/>
          <p:cNvSpPr/>
          <p:nvPr/>
        </p:nvSpPr>
        <p:spPr>
          <a:xfrm>
            <a:off x="6820983" y="1427625"/>
            <a:ext cx="17487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Q4</a:t>
            </a: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6820983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403887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IPS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7986791" y="1735103"/>
            <a:ext cx="582300" cy="3075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DOL</a:t>
            </a:r>
            <a:endParaRPr sz="6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9" name="Google Shape;209;p25"/>
          <p:cNvSpPr/>
          <p:nvPr/>
        </p:nvSpPr>
        <p:spPr>
          <a:xfrm rot="5400000" flipH="1">
            <a:off x="4119824" y="2334727"/>
            <a:ext cx="145800" cy="173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0" name="Google Shape;210;p25"/>
          <p:cNvSpPr/>
          <p:nvPr/>
        </p:nvSpPr>
        <p:spPr>
          <a:xfrm rot="5400000" flipH="1">
            <a:off x="3326930" y="3131136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1" name="Google Shape;211;p25"/>
          <p:cNvSpPr/>
          <p:nvPr/>
        </p:nvSpPr>
        <p:spPr>
          <a:xfrm rot="5400000" flipH="1">
            <a:off x="3552038" y="1299302"/>
            <a:ext cx="140700" cy="2873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2" name="Google Shape;212;p25"/>
          <p:cNvSpPr/>
          <p:nvPr/>
        </p:nvSpPr>
        <p:spPr>
          <a:xfrm rot="5400000" flipH="1">
            <a:off x="2440478" y="2410392"/>
            <a:ext cx="141900" cy="652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580550" y="2504950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Lorem ipsum</a:t>
            </a: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580550" y="2967472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Lorem ipsum   </a:t>
            </a: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580550" y="3429824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Lorem ipsum</a:t>
            </a: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6" name="Google Shape;216;p25"/>
          <p:cNvSpPr/>
          <p:nvPr/>
        </p:nvSpPr>
        <p:spPr>
          <a:xfrm>
            <a:off x="580550" y="3892328"/>
            <a:ext cx="989700" cy="462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Lorem ipsum</a:t>
            </a: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580550" y="1427625"/>
            <a:ext cx="989700" cy="1077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Lorem ipsum</a:t>
            </a: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8" name="Google Shape;218;p25"/>
          <p:cNvSpPr/>
          <p:nvPr/>
        </p:nvSpPr>
        <p:spPr>
          <a:xfrm rot="5400000" flipH="1">
            <a:off x="2945818" y="1116676"/>
            <a:ext cx="141600" cy="23142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9" name="Google Shape;219;p25"/>
          <p:cNvSpPr/>
          <p:nvPr/>
        </p:nvSpPr>
        <p:spPr>
          <a:xfrm rot="5400000" flipH="1">
            <a:off x="1975138" y="1947376"/>
            <a:ext cx="141900" cy="6528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141006" y="2251126"/>
            <a:ext cx="43500" cy="453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2994826" y="2251125"/>
            <a:ext cx="43500" cy="453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22" name="Google Shape;222;p25"/>
          <p:cNvSpPr/>
          <p:nvPr/>
        </p:nvSpPr>
        <p:spPr>
          <a:xfrm rot="5400000" flipH="1">
            <a:off x="6459216" y="2792753"/>
            <a:ext cx="137400" cy="17385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23" name="Google Shape;223;p25"/>
          <p:cNvSpPr/>
          <p:nvPr/>
        </p:nvSpPr>
        <p:spPr>
          <a:xfrm rot="5400000" flipH="1">
            <a:off x="5656954" y="3592503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8049019" y="4387225"/>
            <a:ext cx="513900" cy="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LOREM</a:t>
            </a: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8046546" y="4403327"/>
            <a:ext cx="64500" cy="576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26" name="Google Shape;226;p25"/>
          <p:cNvSpPr/>
          <p:nvPr/>
        </p:nvSpPr>
        <p:spPr>
          <a:xfrm rot="5400000" flipH="1">
            <a:off x="7332110" y="2964653"/>
            <a:ext cx="141600" cy="2319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27" name="Google Shape;227;p25"/>
          <p:cNvSpPr/>
          <p:nvPr/>
        </p:nvSpPr>
        <p:spPr>
          <a:xfrm rot="5400000" flipH="1">
            <a:off x="6241601" y="4055278"/>
            <a:ext cx="141300" cy="137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33" name="Google Shape;233;p26"/>
          <p:cNvGraphicFramePr/>
          <p:nvPr/>
        </p:nvGraphicFramePr>
        <p:xfrm>
          <a:off x="580500" y="1564481"/>
          <a:ext cx="6014400" cy="2978400"/>
        </p:xfrm>
        <a:graphic>
          <a:graphicData uri="http://schemas.openxmlformats.org/drawingml/2006/table">
            <a:tbl>
              <a:tblPr>
                <a:noFill/>
                <a:tableStyleId>{5DB21D0A-CBF8-48E9-B0FB-3B8463B57138}</a:tableStyleId>
              </a:tblPr>
              <a:tblGrid>
                <a:gridCol w="150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Muli Light"/>
                          <a:ea typeface="Muli Light"/>
                          <a:cs typeface="Muli Light"/>
                          <a:sym typeface="Muli Light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Muli Light"/>
                        <a:ea typeface="Muli Light"/>
                        <a:cs typeface="Muli Light"/>
                        <a:sym typeface="Muli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41" name="Google Shape;241;p27"/>
          <p:cNvSpPr/>
          <p:nvPr/>
        </p:nvSpPr>
        <p:spPr>
          <a:xfrm>
            <a:off x="1890325" y="1850200"/>
            <a:ext cx="6309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uli Light"/>
                <a:ea typeface="Muli Light"/>
                <a:cs typeface="Muli Light"/>
                <a:sym typeface="Muli Light"/>
              </a:rPr>
              <a:t>our office</a:t>
            </a:r>
            <a:endParaRPr sz="8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body" idx="4294967295"/>
          </p:nvPr>
        </p:nvSpPr>
        <p:spPr>
          <a:xfrm>
            <a:off x="580550" y="4604575"/>
            <a:ext cx="80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8591" y="21235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4266" y="354602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816" y="1921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291" y="3831871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641" y="2326046"/>
            <a:ext cx="185882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7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441" y="3896571"/>
            <a:ext cx="185882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62" name="Google Shape;262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63" name="Google Shape;263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64" name="Google Shape;264;p29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274" name="Google Shape;274;p30"/>
          <p:cNvGrpSpPr/>
          <p:nvPr/>
        </p:nvGrpSpPr>
        <p:grpSpPr>
          <a:xfrm>
            <a:off x="5733225" y="2944610"/>
            <a:ext cx="2469661" cy="1384500"/>
            <a:chOff x="6038025" y="2598925"/>
            <a:chExt cx="2469661" cy="1384500"/>
          </a:xfrm>
        </p:grpSpPr>
        <p:cxnSp>
          <p:nvCxnSpPr>
            <p:cNvPr id="275" name="Google Shape;275;p30"/>
            <p:cNvCxnSpPr/>
            <p:nvPr/>
          </p:nvCxnSpPr>
          <p:spPr>
            <a:xfrm>
              <a:off x="6038025" y="3312550"/>
              <a:ext cx="582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6" name="Google Shape;276;p30"/>
            <p:cNvSpPr txBox="1"/>
            <p:nvPr/>
          </p:nvSpPr>
          <p:spPr>
            <a:xfrm>
              <a:off x="6640486" y="259892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6424027" y="3212150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 txBox="1"/>
            <p:nvPr/>
          </p:nvSpPr>
          <p:spPr>
            <a:xfrm>
              <a:off x="6399017" y="315610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3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79" name="Google Shape;279;p30"/>
          <p:cNvGrpSpPr/>
          <p:nvPr/>
        </p:nvGrpSpPr>
        <p:grpSpPr>
          <a:xfrm>
            <a:off x="331521" y="2172128"/>
            <a:ext cx="2994729" cy="1384500"/>
            <a:chOff x="636321" y="1844098"/>
            <a:chExt cx="2994729" cy="1384500"/>
          </a:xfrm>
        </p:grpSpPr>
        <p:sp>
          <p:nvSpPr>
            <p:cNvPr id="280" name="Google Shape;280;p30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281" name="Google Shape;281;p30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2" name="Google Shape;282;p30"/>
            <p:cNvSpPr/>
            <p:nvPr/>
          </p:nvSpPr>
          <p:spPr>
            <a:xfrm>
              <a:off x="2523501" y="2431050"/>
              <a:ext cx="198600" cy="19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 txBox="1"/>
            <p:nvPr/>
          </p:nvSpPr>
          <p:spPr>
            <a:xfrm>
              <a:off x="2498491" y="2373759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2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4" name="Google Shape;284;p30"/>
          <p:cNvGrpSpPr/>
          <p:nvPr/>
        </p:nvGrpSpPr>
        <p:grpSpPr>
          <a:xfrm>
            <a:off x="4603300" y="1270945"/>
            <a:ext cx="3599586" cy="1384500"/>
            <a:chOff x="4908100" y="889950"/>
            <a:chExt cx="3599586" cy="1384500"/>
          </a:xfrm>
        </p:grpSpPr>
        <p:cxnSp>
          <p:nvCxnSpPr>
            <p:cNvPr id="285" name="Google Shape;285;p30"/>
            <p:cNvCxnSpPr/>
            <p:nvPr/>
          </p:nvCxnSpPr>
          <p:spPr>
            <a:xfrm>
              <a:off x="4908100" y="1593250"/>
              <a:ext cx="1715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6" name="Google Shape;286;p30"/>
            <p:cNvSpPr txBox="1"/>
            <p:nvPr/>
          </p:nvSpPr>
          <p:spPr>
            <a:xfrm>
              <a:off x="6640486" y="889950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Vestibulum congue tempus</a:t>
              </a:r>
              <a:endParaRPr sz="12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uli Light"/>
                  <a:ea typeface="Muli Light"/>
                  <a:cs typeface="Muli Light"/>
                  <a:sym typeface="Muli Light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6427830" y="1493307"/>
              <a:ext cx="198600" cy="19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 txBox="1"/>
            <p:nvPr/>
          </p:nvSpPr>
          <p:spPr>
            <a:xfrm>
              <a:off x="6402820" y="1436790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</a:t>
              </a:r>
              <a:endParaRPr sz="800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289" name="Google Shape;289;p30"/>
          <p:cNvGrpSpPr/>
          <p:nvPr/>
        </p:nvGrpSpPr>
        <p:grpSpPr>
          <a:xfrm>
            <a:off x="2509794" y="1479150"/>
            <a:ext cx="3514811" cy="3252003"/>
            <a:chOff x="2991269" y="1153325"/>
            <a:chExt cx="3514811" cy="3252003"/>
          </a:xfrm>
        </p:grpSpPr>
        <p:sp>
          <p:nvSpPr>
            <p:cNvPr id="290" name="Google Shape;290;p30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1" name="Google Shape;291;p30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2" name="Google Shape;292;p30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3" name="Google Shape;293;p30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294" name="Google Shape;294;p30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5" name="Google Shape;295;p30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sp>
          <p:nvSpPr>
            <p:cNvPr id="296" name="Google Shape;296;p30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297" name="Google Shape;297;p30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2"/>
          </p:nvPr>
        </p:nvSpPr>
        <p:spPr>
          <a:xfrm>
            <a:off x="2780449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3"/>
          </p:nvPr>
        </p:nvSpPr>
        <p:spPr>
          <a:xfrm>
            <a:off x="4980348" y="13525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307" name="Google Shape;307;p31"/>
          <p:cNvSpPr txBox="1">
            <a:spLocks noGrp="1"/>
          </p:cNvSpPr>
          <p:nvPr>
            <p:ph type="body" idx="1"/>
          </p:nvPr>
        </p:nvSpPr>
        <p:spPr>
          <a:xfrm>
            <a:off x="580550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Yellow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2"/>
          </p:nvPr>
        </p:nvSpPr>
        <p:spPr>
          <a:xfrm>
            <a:off x="2780449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Blue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09" name="Google Shape;309;p31"/>
          <p:cNvSpPr txBox="1">
            <a:spLocks noGrp="1"/>
          </p:cNvSpPr>
          <p:nvPr>
            <p:ph type="body" idx="3"/>
          </p:nvPr>
        </p:nvSpPr>
        <p:spPr>
          <a:xfrm>
            <a:off x="4980348" y="3028950"/>
            <a:ext cx="2005800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latin typeface="Muli"/>
                <a:ea typeface="Muli"/>
                <a:cs typeface="Muli"/>
                <a:sym typeface="Muli"/>
              </a:rPr>
              <a:t>Red</a:t>
            </a:r>
            <a:endParaRPr sz="12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Mobile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15" name="Google Shape;315;p32"/>
          <p:cNvSpPr/>
          <p:nvPr/>
        </p:nvSpPr>
        <p:spPr>
          <a:xfrm>
            <a:off x="53110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317" name="Google Shape;317;p32"/>
          <p:cNvGrpSpPr/>
          <p:nvPr/>
        </p:nvGrpSpPr>
        <p:grpSpPr>
          <a:xfrm>
            <a:off x="5251925" y="373572"/>
            <a:ext cx="2119546" cy="4396359"/>
            <a:chOff x="2547150" y="238125"/>
            <a:chExt cx="2525675" cy="5238750"/>
          </a:xfrm>
        </p:grpSpPr>
        <p:sp>
          <p:nvSpPr>
            <p:cNvPr id="318" name="Google Shape;31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4496601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sz="2400" dirty="0"/>
              <a:t>Artificial Neural Networks</a:t>
            </a:r>
            <a:endParaRPr sz="2400"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5" name="Google Shape;80;p15">
            <a:extLst>
              <a:ext uri="{FF2B5EF4-FFF2-40B4-BE49-F238E27FC236}">
                <a16:creationId xmlns:a16="http://schemas.microsoft.com/office/drawing/2014/main" id="{BFA16339-8982-483F-91E9-1B50C92811A1}"/>
              </a:ext>
            </a:extLst>
          </p:cNvPr>
          <p:cNvSpPr txBox="1">
            <a:spLocks/>
          </p:cNvSpPr>
          <p:nvPr/>
        </p:nvSpPr>
        <p:spPr>
          <a:xfrm>
            <a:off x="5233383" y="229713"/>
            <a:ext cx="3469557" cy="583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tr-TR" sz="2400" dirty="0"/>
              <a:t>Biological Neural Network</a:t>
            </a:r>
          </a:p>
        </p:txBody>
      </p:sp>
      <p:cxnSp>
        <p:nvCxnSpPr>
          <p:cNvPr id="6" name="Düz Bağlayıcı 7">
            <a:extLst>
              <a:ext uri="{FF2B5EF4-FFF2-40B4-BE49-F238E27FC236}">
                <a16:creationId xmlns:a16="http://schemas.microsoft.com/office/drawing/2014/main" id="{55115AB7-726E-45C2-9150-BCC372FE49F9}"/>
              </a:ext>
            </a:extLst>
          </p:cNvPr>
          <p:cNvCxnSpPr>
            <a:cxnSpLocks/>
          </p:cNvCxnSpPr>
          <p:nvPr/>
        </p:nvCxnSpPr>
        <p:spPr>
          <a:xfrm>
            <a:off x="4405223" y="240710"/>
            <a:ext cx="0" cy="44422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FB4769-47BD-420D-8ACD-83D082E6F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4" y="1559490"/>
            <a:ext cx="4253148" cy="2018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A3A20F-F35C-47D6-A631-B07430B49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16" y="1461235"/>
            <a:ext cx="4048930" cy="2303566"/>
          </a:xfrm>
          <a:prstGeom prst="rect">
            <a:avLst/>
          </a:prstGeom>
        </p:spPr>
      </p:pic>
      <p:sp>
        <p:nvSpPr>
          <p:cNvPr id="19" name="Google Shape;314;p32">
            <a:extLst>
              <a:ext uri="{FF2B5EF4-FFF2-40B4-BE49-F238E27FC236}">
                <a16:creationId xmlns:a16="http://schemas.microsoft.com/office/drawing/2014/main" id="{443F9510-5B3E-4E17-AE81-9AA5A7F6769D}"/>
              </a:ext>
            </a:extLst>
          </p:cNvPr>
          <p:cNvSpPr txBox="1">
            <a:spLocks/>
          </p:cNvSpPr>
          <p:nvPr/>
        </p:nvSpPr>
        <p:spPr>
          <a:xfrm>
            <a:off x="4896709" y="3875851"/>
            <a:ext cx="673348" cy="39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314;p32">
            <a:extLst>
              <a:ext uri="{FF2B5EF4-FFF2-40B4-BE49-F238E27FC236}">
                <a16:creationId xmlns:a16="http://schemas.microsoft.com/office/drawing/2014/main" id="{F244C6B0-DEC1-4EF2-93ED-B5F40B0D4C4B}"/>
              </a:ext>
            </a:extLst>
          </p:cNvPr>
          <p:cNvSpPr txBox="1">
            <a:spLocks/>
          </p:cNvSpPr>
          <p:nvPr/>
        </p:nvSpPr>
        <p:spPr>
          <a:xfrm>
            <a:off x="4478104" y="1396316"/>
            <a:ext cx="348771" cy="204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xn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BABD07F-4047-4B41-84A3-9D54ED3EDCB7}"/>
              </a:ext>
            </a:extLst>
          </p:cNvPr>
          <p:cNvSpPr/>
          <p:nvPr/>
        </p:nvSpPr>
        <p:spPr>
          <a:xfrm>
            <a:off x="4667653" y="3295952"/>
            <a:ext cx="1113183" cy="552611"/>
          </a:xfrm>
          <a:custGeom>
            <a:avLst/>
            <a:gdLst>
              <a:gd name="connsiteX0" fmla="*/ 0 w 1113183"/>
              <a:gd name="connsiteY0" fmla="*/ 0 h 552611"/>
              <a:gd name="connsiteX1" fmla="*/ 205409 w 1113183"/>
              <a:gd name="connsiteY1" fmla="*/ 278296 h 552611"/>
              <a:gd name="connsiteX2" fmla="*/ 278296 w 1113183"/>
              <a:gd name="connsiteY2" fmla="*/ 543339 h 552611"/>
              <a:gd name="connsiteX3" fmla="*/ 788505 w 1113183"/>
              <a:gd name="connsiteY3" fmla="*/ 490330 h 552611"/>
              <a:gd name="connsiteX4" fmla="*/ 1113183 w 1113183"/>
              <a:gd name="connsiteY4" fmla="*/ 470452 h 552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183" h="552611">
                <a:moveTo>
                  <a:pt x="0" y="0"/>
                </a:moveTo>
                <a:cubicBezTo>
                  <a:pt x="79513" y="93870"/>
                  <a:pt x="159026" y="187740"/>
                  <a:pt x="205409" y="278296"/>
                </a:cubicBezTo>
                <a:cubicBezTo>
                  <a:pt x="251792" y="368852"/>
                  <a:pt x="181113" y="508000"/>
                  <a:pt x="278296" y="543339"/>
                </a:cubicBezTo>
                <a:cubicBezTo>
                  <a:pt x="375479" y="578678"/>
                  <a:pt x="649357" y="502478"/>
                  <a:pt x="788505" y="490330"/>
                </a:cubicBezTo>
                <a:cubicBezTo>
                  <a:pt x="927653" y="478182"/>
                  <a:pt x="1055757" y="482600"/>
                  <a:pt x="1113183" y="47045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902BA80-7723-4AA5-9780-45FB1E39BE7A}"/>
              </a:ext>
            </a:extLst>
          </p:cNvPr>
          <p:cNvCxnSpPr/>
          <p:nvPr/>
        </p:nvCxnSpPr>
        <p:spPr>
          <a:xfrm flipV="1">
            <a:off x="5224244" y="3368839"/>
            <a:ext cx="192157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63D35F8-EB83-4D11-A790-5FD139B11D54}"/>
              </a:ext>
            </a:extLst>
          </p:cNvPr>
          <p:cNvCxnSpPr/>
          <p:nvPr/>
        </p:nvCxnSpPr>
        <p:spPr>
          <a:xfrm flipH="1" flipV="1">
            <a:off x="5690429" y="3348961"/>
            <a:ext cx="90407" cy="296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9CF9B5D-229F-4220-A4F8-EA1B75B6EFD4}"/>
              </a:ext>
            </a:extLst>
          </p:cNvPr>
          <p:cNvCxnSpPr/>
          <p:nvPr/>
        </p:nvCxnSpPr>
        <p:spPr>
          <a:xfrm>
            <a:off x="4859809" y="2420475"/>
            <a:ext cx="446461" cy="23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23E5E7-BA0B-493B-86CE-4F3D5FA783AD}"/>
              </a:ext>
            </a:extLst>
          </p:cNvPr>
          <p:cNvCxnSpPr/>
          <p:nvPr/>
        </p:nvCxnSpPr>
        <p:spPr>
          <a:xfrm>
            <a:off x="5570057" y="2484486"/>
            <a:ext cx="165575" cy="238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314;p32">
            <a:extLst>
              <a:ext uri="{FF2B5EF4-FFF2-40B4-BE49-F238E27FC236}">
                <a16:creationId xmlns:a16="http://schemas.microsoft.com/office/drawing/2014/main" id="{B8BE1CAA-E30A-4526-9F4C-3ED658FE00D1}"/>
              </a:ext>
            </a:extLst>
          </p:cNvPr>
          <p:cNvSpPr txBox="1">
            <a:spLocks/>
          </p:cNvSpPr>
          <p:nvPr/>
        </p:nvSpPr>
        <p:spPr>
          <a:xfrm>
            <a:off x="8911422" y="1572274"/>
            <a:ext cx="348771" cy="204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tr-T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yn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1141EAD-DACB-4EA8-B3E4-9D0B79B9BFFF}"/>
              </a:ext>
            </a:extLst>
          </p:cNvPr>
          <p:cNvCxnSpPr/>
          <p:nvPr/>
        </p:nvCxnSpPr>
        <p:spPr>
          <a:xfrm>
            <a:off x="6274904" y="2816087"/>
            <a:ext cx="636105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1C56A24-23D1-4099-AB1F-420308185B74}"/>
              </a:ext>
            </a:extLst>
          </p:cNvPr>
          <p:cNvCxnSpPr/>
          <p:nvPr/>
        </p:nvCxnSpPr>
        <p:spPr>
          <a:xfrm flipV="1">
            <a:off x="7315200" y="2722016"/>
            <a:ext cx="410817" cy="239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5B295270-8F7B-4D8B-8110-D9B36CA85930}"/>
              </a:ext>
            </a:extLst>
          </p:cNvPr>
          <p:cNvSpPr/>
          <p:nvPr/>
        </p:nvSpPr>
        <p:spPr>
          <a:xfrm>
            <a:off x="8567530" y="1762539"/>
            <a:ext cx="331305" cy="165652"/>
          </a:xfrm>
          <a:custGeom>
            <a:avLst/>
            <a:gdLst>
              <a:gd name="connsiteX0" fmla="*/ 0 w 331305"/>
              <a:gd name="connsiteY0" fmla="*/ 165652 h 165652"/>
              <a:gd name="connsiteX1" fmla="*/ 139148 w 331305"/>
              <a:gd name="connsiteY1" fmla="*/ 53009 h 165652"/>
              <a:gd name="connsiteX2" fmla="*/ 331305 w 331305"/>
              <a:gd name="connsiteY2" fmla="*/ 0 h 16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305" h="165652">
                <a:moveTo>
                  <a:pt x="0" y="165652"/>
                </a:moveTo>
                <a:cubicBezTo>
                  <a:pt x="41965" y="123135"/>
                  <a:pt x="83931" y="80618"/>
                  <a:pt x="139148" y="53009"/>
                </a:cubicBezTo>
                <a:cubicBezTo>
                  <a:pt x="194365" y="25400"/>
                  <a:pt x="262835" y="12700"/>
                  <a:pt x="33130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D54F38E-AF87-4AEE-BDC6-C2EDE7DF66CF}"/>
              </a:ext>
            </a:extLst>
          </p:cNvPr>
          <p:cNvSpPr/>
          <p:nvPr/>
        </p:nvSpPr>
        <p:spPr>
          <a:xfrm>
            <a:off x="8560904" y="2107096"/>
            <a:ext cx="324679" cy="159026"/>
          </a:xfrm>
          <a:custGeom>
            <a:avLst/>
            <a:gdLst>
              <a:gd name="connsiteX0" fmla="*/ 0 w 324679"/>
              <a:gd name="connsiteY0" fmla="*/ 159026 h 159026"/>
              <a:gd name="connsiteX1" fmla="*/ 46383 w 324679"/>
              <a:gd name="connsiteY1" fmla="*/ 66261 h 159026"/>
              <a:gd name="connsiteX2" fmla="*/ 172279 w 324679"/>
              <a:gd name="connsiteY2" fmla="*/ 33130 h 159026"/>
              <a:gd name="connsiteX3" fmla="*/ 324679 w 324679"/>
              <a:gd name="connsiteY3" fmla="*/ 0 h 15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79" h="159026">
                <a:moveTo>
                  <a:pt x="0" y="159026"/>
                </a:moveTo>
                <a:cubicBezTo>
                  <a:pt x="8835" y="123135"/>
                  <a:pt x="17670" y="87244"/>
                  <a:pt x="46383" y="66261"/>
                </a:cubicBezTo>
                <a:cubicBezTo>
                  <a:pt x="75096" y="45278"/>
                  <a:pt x="125896" y="44173"/>
                  <a:pt x="172279" y="33130"/>
                </a:cubicBezTo>
                <a:cubicBezTo>
                  <a:pt x="218662" y="22086"/>
                  <a:pt x="271670" y="11043"/>
                  <a:pt x="32467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A431D1A-A9EA-459C-8CFA-F53569785D99}"/>
              </a:ext>
            </a:extLst>
          </p:cNvPr>
          <p:cNvSpPr/>
          <p:nvPr/>
        </p:nvSpPr>
        <p:spPr>
          <a:xfrm>
            <a:off x="8676964" y="2908852"/>
            <a:ext cx="221871" cy="496957"/>
          </a:xfrm>
          <a:custGeom>
            <a:avLst/>
            <a:gdLst>
              <a:gd name="connsiteX0" fmla="*/ 16462 w 221871"/>
              <a:gd name="connsiteY0" fmla="*/ 0 h 496957"/>
              <a:gd name="connsiteX1" fmla="*/ 3210 w 221871"/>
              <a:gd name="connsiteY1" fmla="*/ 192157 h 496957"/>
              <a:gd name="connsiteX2" fmla="*/ 69471 w 221871"/>
              <a:gd name="connsiteY2" fmla="*/ 417444 h 496957"/>
              <a:gd name="connsiteX3" fmla="*/ 221871 w 221871"/>
              <a:gd name="connsiteY3" fmla="*/ 496957 h 496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871" h="496957">
                <a:moveTo>
                  <a:pt x="16462" y="0"/>
                </a:moveTo>
                <a:cubicBezTo>
                  <a:pt x="5418" y="61291"/>
                  <a:pt x="-5625" y="122583"/>
                  <a:pt x="3210" y="192157"/>
                </a:cubicBezTo>
                <a:cubicBezTo>
                  <a:pt x="12045" y="261731"/>
                  <a:pt x="33028" y="366644"/>
                  <a:pt x="69471" y="417444"/>
                </a:cubicBezTo>
                <a:cubicBezTo>
                  <a:pt x="105914" y="468244"/>
                  <a:pt x="163892" y="482600"/>
                  <a:pt x="221871" y="49695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91B2EC-0CFE-49E5-A25A-158E9AEDFC89}"/>
              </a:ext>
            </a:extLst>
          </p:cNvPr>
          <p:cNvCxnSpPr>
            <a:cxnSpLocks/>
          </p:cNvCxnSpPr>
          <p:nvPr/>
        </p:nvCxnSpPr>
        <p:spPr>
          <a:xfrm flipV="1">
            <a:off x="7845287" y="2220330"/>
            <a:ext cx="184142" cy="264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E052381-0787-4C6B-AE4C-0DDD9E4E79FB}"/>
              </a:ext>
            </a:extLst>
          </p:cNvPr>
          <p:cNvCxnSpPr>
            <a:cxnSpLocks/>
          </p:cNvCxnSpPr>
          <p:nvPr/>
        </p:nvCxnSpPr>
        <p:spPr>
          <a:xfrm>
            <a:off x="8462540" y="2352261"/>
            <a:ext cx="325359" cy="92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4938F94-6EA0-4020-84A9-590423EF019C}"/>
              </a:ext>
            </a:extLst>
          </p:cNvPr>
          <p:cNvCxnSpPr>
            <a:cxnSpLocks/>
          </p:cNvCxnSpPr>
          <p:nvPr/>
        </p:nvCxnSpPr>
        <p:spPr>
          <a:xfrm flipV="1">
            <a:off x="8131543" y="2220330"/>
            <a:ext cx="195948" cy="17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A413D29-2F2E-4EB8-9C1C-1B9688A69312}"/>
              </a:ext>
            </a:extLst>
          </p:cNvPr>
          <p:cNvCxnSpPr>
            <a:cxnSpLocks/>
          </p:cNvCxnSpPr>
          <p:nvPr/>
        </p:nvCxnSpPr>
        <p:spPr>
          <a:xfrm flipV="1">
            <a:off x="8223889" y="2006954"/>
            <a:ext cx="195948" cy="17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1B3E822-8983-42EC-A833-92CACA53B6E8}"/>
              </a:ext>
            </a:extLst>
          </p:cNvPr>
          <p:cNvSpPr/>
          <p:nvPr/>
        </p:nvSpPr>
        <p:spPr>
          <a:xfrm>
            <a:off x="4711148" y="1815215"/>
            <a:ext cx="238539" cy="132855"/>
          </a:xfrm>
          <a:custGeom>
            <a:avLst/>
            <a:gdLst>
              <a:gd name="connsiteX0" fmla="*/ 0 w 238539"/>
              <a:gd name="connsiteY0" fmla="*/ 86472 h 132855"/>
              <a:gd name="connsiteX1" fmla="*/ 59635 w 238539"/>
              <a:gd name="connsiteY1" fmla="*/ 33463 h 132855"/>
              <a:gd name="connsiteX2" fmla="*/ 139148 w 238539"/>
              <a:gd name="connsiteY2" fmla="*/ 333 h 132855"/>
              <a:gd name="connsiteX3" fmla="*/ 218661 w 238539"/>
              <a:gd name="connsiteY3" fmla="*/ 53342 h 132855"/>
              <a:gd name="connsiteX4" fmla="*/ 238539 w 238539"/>
              <a:gd name="connsiteY4" fmla="*/ 132855 h 132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539" h="132855">
                <a:moveTo>
                  <a:pt x="0" y="86472"/>
                </a:moveTo>
                <a:cubicBezTo>
                  <a:pt x="18222" y="67145"/>
                  <a:pt x="36444" y="47819"/>
                  <a:pt x="59635" y="33463"/>
                </a:cubicBezTo>
                <a:cubicBezTo>
                  <a:pt x="82826" y="19106"/>
                  <a:pt x="112644" y="-2980"/>
                  <a:pt x="139148" y="333"/>
                </a:cubicBezTo>
                <a:cubicBezTo>
                  <a:pt x="165652" y="3646"/>
                  <a:pt x="202096" y="31255"/>
                  <a:pt x="218661" y="53342"/>
                </a:cubicBezTo>
                <a:cubicBezTo>
                  <a:pt x="235226" y="75429"/>
                  <a:pt x="236882" y="104142"/>
                  <a:pt x="238539" y="13285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18EB698-5234-403D-910F-2B97C29716B1}"/>
              </a:ext>
            </a:extLst>
          </p:cNvPr>
          <p:cNvSpPr/>
          <p:nvPr/>
        </p:nvSpPr>
        <p:spPr>
          <a:xfrm>
            <a:off x="4737652" y="1562992"/>
            <a:ext cx="503583" cy="272434"/>
          </a:xfrm>
          <a:custGeom>
            <a:avLst/>
            <a:gdLst>
              <a:gd name="connsiteX0" fmla="*/ 0 w 503583"/>
              <a:gd name="connsiteY0" fmla="*/ 27269 h 272434"/>
              <a:gd name="connsiteX1" fmla="*/ 125896 w 503583"/>
              <a:gd name="connsiteY1" fmla="*/ 765 h 272434"/>
              <a:gd name="connsiteX2" fmla="*/ 311426 w 503583"/>
              <a:gd name="connsiteY2" fmla="*/ 53773 h 272434"/>
              <a:gd name="connsiteX3" fmla="*/ 424070 w 503583"/>
              <a:gd name="connsiteY3" fmla="*/ 173043 h 272434"/>
              <a:gd name="connsiteX4" fmla="*/ 503583 w 503583"/>
              <a:gd name="connsiteY4" fmla="*/ 272434 h 2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3583" h="272434">
                <a:moveTo>
                  <a:pt x="0" y="27269"/>
                </a:moveTo>
                <a:cubicBezTo>
                  <a:pt x="36996" y="11808"/>
                  <a:pt x="73992" y="-3652"/>
                  <a:pt x="125896" y="765"/>
                </a:cubicBezTo>
                <a:cubicBezTo>
                  <a:pt x="177800" y="5182"/>
                  <a:pt x="261730" y="25060"/>
                  <a:pt x="311426" y="53773"/>
                </a:cubicBezTo>
                <a:cubicBezTo>
                  <a:pt x="361122" y="82486"/>
                  <a:pt x="392044" y="136600"/>
                  <a:pt x="424070" y="173043"/>
                </a:cubicBezTo>
                <a:cubicBezTo>
                  <a:pt x="456096" y="209486"/>
                  <a:pt x="479839" y="240960"/>
                  <a:pt x="503583" y="27243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7615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/>
          <p:nvPr/>
        </p:nvSpPr>
        <p:spPr>
          <a:xfrm>
            <a:off x="50082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27" name="Google Shape;32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328" name="Google Shape;328;p33"/>
          <p:cNvGrpSpPr/>
          <p:nvPr/>
        </p:nvGrpSpPr>
        <p:grpSpPr>
          <a:xfrm>
            <a:off x="4943502" y="465959"/>
            <a:ext cx="2736410" cy="4222433"/>
            <a:chOff x="2112475" y="238125"/>
            <a:chExt cx="3395050" cy="5238750"/>
          </a:xfrm>
        </p:grpSpPr>
        <p:sp>
          <p:nvSpPr>
            <p:cNvPr id="329" name="Google Shape;32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33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Tablet</a:t>
            </a:r>
            <a:br>
              <a:rPr lang="en" sz="3000">
                <a:latin typeface="Lexend Deca"/>
                <a:ea typeface="Lexend Deca"/>
                <a:cs typeface="Lexend Deca"/>
                <a:sym typeface="Lexend Deca"/>
              </a:rPr>
            </a:b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rPr>
              <a:t>Place your screenshot here</a:t>
            </a:r>
            <a:endParaRPr sz="10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Lexend Deca"/>
                <a:ea typeface="Lexend Deca"/>
                <a:cs typeface="Lexend Deca"/>
                <a:sym typeface="Lexend Deca"/>
              </a:rPr>
              <a:t>Desktop project</a:t>
            </a:r>
            <a:endParaRPr sz="3000">
              <a:latin typeface="Lexend Deca"/>
              <a:ea typeface="Lexend Deca"/>
              <a:cs typeface="Lexend Deca"/>
              <a:sym typeface="Lexend Dec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685800" y="134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4294967295"/>
          </p:nvPr>
        </p:nvSpPr>
        <p:spPr>
          <a:xfrm>
            <a:off x="685800" y="2302047"/>
            <a:ext cx="3617400" cy="149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Muli"/>
                <a:ea typeface="Muli"/>
                <a:cs typeface="Muli"/>
                <a:sym typeface="Muli"/>
              </a:rPr>
              <a:t>Any questions?</a:t>
            </a:r>
            <a:endParaRPr sz="1800" b="1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at: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@username</a:t>
            </a:r>
            <a:endParaRPr sz="18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user@mail.me</a:t>
            </a:r>
            <a:endParaRPr sz="1800"/>
          </a:p>
        </p:txBody>
      </p:sp>
      <p:pic>
        <p:nvPicPr>
          <p:cNvPr id="353" name="Google Shape;353;p35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body" idx="1"/>
          </p:nvPr>
        </p:nvSpPr>
        <p:spPr>
          <a:xfrm>
            <a:off x="580550" y="1200150"/>
            <a:ext cx="6014400" cy="26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Titles: Lexend Deca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⬡"/>
            </a:pPr>
            <a:r>
              <a:rPr lang="en" sz="1800"/>
              <a:t>Body copy: Muli light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https://www.lexend.com/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https://www.fontsquirrel.com/fonts/muli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9" name="Google Shape;369;p37"/>
          <p:cNvSpPr txBox="1"/>
          <p:nvPr/>
        </p:nvSpPr>
        <p:spPr>
          <a:xfrm>
            <a:off x="580550" y="4171650"/>
            <a:ext cx="60144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4"/>
                </a:solidFill>
                <a:latin typeface="Muli Light"/>
                <a:ea typeface="Muli Light"/>
                <a:cs typeface="Muli Light"/>
                <a:sym typeface="Muli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4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4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4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370" name="Google Shape;370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 idx="4294967295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550" y="1275361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8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0173" y="873088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8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9307" y="1157509"/>
            <a:ext cx="1099836" cy="1102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4461" y="3853744"/>
            <a:ext cx="282577" cy="82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139" y="2651387"/>
            <a:ext cx="1717628" cy="8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5307" y="1301161"/>
            <a:ext cx="1520655" cy="9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183" y="2756662"/>
            <a:ext cx="493125" cy="687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8"/>
          <p:cNvPicPr preferRelativeResize="0"/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996" y="1328175"/>
            <a:ext cx="1310142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8"/>
          <p:cNvPicPr preferRelativeResize="0"/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1875" y="2712336"/>
            <a:ext cx="673199" cy="77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8"/>
          <p:cNvPicPr preferRelativeResize="0"/>
          <p:nvPr/>
        </p:nvPicPr>
        <p:blipFill>
          <a:blip r:embed="rId1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16" y="2539187"/>
            <a:ext cx="1019495" cy="1122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8"/>
          <p:cNvPicPr preferRelativeResize="0"/>
          <p:nvPr/>
        </p:nvPicPr>
        <p:blipFill>
          <a:blip r:embed="rId1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520" y="3809418"/>
            <a:ext cx="831110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8"/>
          <p:cNvPicPr preferRelativeResize="0"/>
          <p:nvPr/>
        </p:nvPicPr>
        <p:blipFill>
          <a:blip r:embed="rId1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4689" y="3809418"/>
            <a:ext cx="836651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8"/>
          <p:cNvPicPr preferRelativeResize="0"/>
          <p:nvPr/>
        </p:nvPicPr>
        <p:blipFill>
          <a:blip r:embed="rId15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3930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8"/>
          <p:cNvPicPr preferRelativeResize="0"/>
          <p:nvPr/>
        </p:nvPicPr>
        <p:blipFill>
          <a:blip r:embed="rId16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3398" y="3809418"/>
            <a:ext cx="778473" cy="91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8"/>
          <p:cNvPicPr preferRelativeResize="0"/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1407" y="4046291"/>
            <a:ext cx="681510" cy="4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8"/>
          <p:cNvPicPr preferRelativeResize="0"/>
          <p:nvPr/>
        </p:nvPicPr>
        <p:blipFill>
          <a:blip r:embed="rId18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120" y="2708180"/>
            <a:ext cx="905910" cy="784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⬡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398" name="Google Shape;398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399" name="Google Shape;399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06" name="Google Shape;406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" name="Google Shape;408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09" name="Google Shape;409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14" name="Google Shape;414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18" name="Google Shape;418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2" name="Google Shape;422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24" name="Google Shape;424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" name="Google Shape;445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8" name="Google Shape;448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52" name="Google Shape;452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56" name="Google Shape;456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65" name="Google Shape;465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68" name="Google Shape;46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71" name="Google Shape;471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4" name="Google Shape;474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" name="Google Shape;476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7" name="Google Shape;477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1" name="Google Shape;481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82" name="Google Shape;482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4" name="Google Shape;484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85" name="Google Shape;485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8" name="Google Shape;488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" name="Google Shape;489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90" name="Google Shape;490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93" name="Google Shape;493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99" name="Google Shape;499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502" name="Google Shape;502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08" name="Google Shape;508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3" name="Google Shape;513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14" name="Google Shape;514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22" name="Google Shape;522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4" name="Google Shape;524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25" name="Google Shape;525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28" name="Google Shape;528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32" name="Google Shape;532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35" name="Google Shape;535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41" name="Google Shape;541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3" name="Google Shape;543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46" name="Google Shape;546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49" name="Google Shape;549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53" name="Google Shape;553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5" name="Google Shape;555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56" name="Google Shape;556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62" name="Google Shape;562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65" name="Google Shape;565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9" name="Google Shape;569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70" name="Google Shape;570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74" name="Google Shape;574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577" name="Google Shape;577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81" name="Google Shape;581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87" name="Google Shape;587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" name="Google Shape;589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590" name="Google Shape;590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5" name="Google Shape;595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597" name="Google Shape;597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600" name="Google Shape;600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4" name="Google Shape;604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5" name="Google Shape;605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06" name="Google Shape;606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10" name="Google Shape;610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3" name="Google Shape;613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6" name="Google Shape;616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17" name="Google Shape;617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22" name="Google Shape;622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6" name="Google Shape;626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27" name="Google Shape;627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632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33" name="Google Shape;633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6" name="Google Shape;636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37" name="Google Shape;637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41" name="Google Shape;641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6" name="Google Shape;646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47" name="Google Shape;647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53" name="Google Shape;653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56" name="Google Shape;656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2" name="Google Shape;662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3" name="Google Shape;663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64" name="Google Shape;664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9" name="Google Shape;669;p39"/>
          <p:cNvGrpSpPr/>
          <p:nvPr/>
        </p:nvGrpSpPr>
        <p:grpSpPr>
          <a:xfrm>
            <a:off x="6268253" y="2106199"/>
            <a:ext cx="432570" cy="421334"/>
            <a:chOff x="5926225" y="921350"/>
            <a:chExt cx="517800" cy="504350"/>
          </a:xfrm>
        </p:grpSpPr>
        <p:sp>
          <p:nvSpPr>
            <p:cNvPr id="670" name="Google Shape;670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72" name="Google Shape;672;p39"/>
          <p:cNvSpPr/>
          <p:nvPr/>
        </p:nvSpPr>
        <p:spPr>
          <a:xfrm>
            <a:off x="6462174" y="2342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3" name="Google Shape;673;p39"/>
          <p:cNvGrpSpPr/>
          <p:nvPr/>
        </p:nvGrpSpPr>
        <p:grpSpPr>
          <a:xfrm>
            <a:off x="7153241" y="2085579"/>
            <a:ext cx="432570" cy="421334"/>
            <a:chOff x="5926225" y="921350"/>
            <a:chExt cx="517800" cy="504350"/>
          </a:xfrm>
        </p:grpSpPr>
        <p:sp>
          <p:nvSpPr>
            <p:cNvPr id="674" name="Google Shape;674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" name="Google Shape;676;p39"/>
          <p:cNvSpPr/>
          <p:nvPr/>
        </p:nvSpPr>
        <p:spPr>
          <a:xfrm>
            <a:off x="7347162" y="2321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7" name="Google Shape;677;p39"/>
          <p:cNvGrpSpPr/>
          <p:nvPr/>
        </p:nvGrpSpPr>
        <p:grpSpPr>
          <a:xfrm>
            <a:off x="6268521" y="2834621"/>
            <a:ext cx="1075937" cy="1047989"/>
            <a:chOff x="5926225" y="921350"/>
            <a:chExt cx="517800" cy="504350"/>
          </a:xfrm>
        </p:grpSpPr>
        <p:sp>
          <p:nvSpPr>
            <p:cNvPr id="678" name="Google Shape;678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1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9"/>
          <p:cNvSpPr/>
          <p:nvPr/>
        </p:nvSpPr>
        <p:spPr>
          <a:xfrm>
            <a:off x="6750834" y="3421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82" name="Google Shape;682;p39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0"/>
          <p:cNvSpPr txBox="1"/>
          <p:nvPr/>
        </p:nvSpPr>
        <p:spPr>
          <a:xfrm>
            <a:off x="960500" y="2374250"/>
            <a:ext cx="7327500" cy="20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Muli Light"/>
                <a:ea typeface="Muli Light"/>
                <a:cs typeface="Muli Light"/>
                <a:sym typeface="Muli Light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chemeClr val="dk1"/>
                </a:highlight>
                <a:latin typeface="Muli Light"/>
                <a:ea typeface="Muli Light"/>
                <a:cs typeface="Muli Light"/>
                <a:sym typeface="Muli Light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chemeClr val="dk1"/>
              </a:highlight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688" name="Google Shape;688;p40"/>
          <p:cNvSpPr txBox="1"/>
          <p:nvPr/>
        </p:nvSpPr>
        <p:spPr>
          <a:xfrm>
            <a:off x="8013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</a:rPr>
              <a:t>😉</a:t>
            </a:r>
            <a:endParaRPr sz="9600">
              <a:solidFill>
                <a:srgbClr val="F1C232"/>
              </a:solidFill>
            </a:endParaRPr>
          </a:p>
        </p:txBody>
      </p:sp>
      <p:sp>
        <p:nvSpPr>
          <p:cNvPr id="689" name="Google Shape;689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90" name="Google Shape;690;p40"/>
          <p:cNvSpPr txBox="1">
            <a:spLocks noGrp="1"/>
          </p:cNvSpPr>
          <p:nvPr>
            <p:ph type="body" idx="4294967295"/>
          </p:nvPr>
        </p:nvSpPr>
        <p:spPr>
          <a:xfrm>
            <a:off x="2429125" y="780225"/>
            <a:ext cx="60513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p41">
            <a:hlinkClick r:id="rId3"/>
          </p:cNvPr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4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7" name="Google Shape;697;p4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698" name="Google Shape;698;p4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699" name="Google Shape;699;p4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0" name="Google Shape;700;p4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01" name="Google Shape;701;p4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702" name="Google Shape;702;p4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3" name="Google Shape;703;p4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04" name="Google Shape;704;p4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705" name="Google Shape;705;p4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6" name="Google Shape;706;p4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07" name="Google Shape;707;p4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708" name="Google Shape;708;p4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9" name="Google Shape;709;p4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710" name="Google Shape;710;p4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8524942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/>
              <a:t>Artificial Neural Networks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8" name="Google Shape;112;p19">
            <a:extLst>
              <a:ext uri="{FF2B5EF4-FFF2-40B4-BE49-F238E27FC236}">
                <a16:creationId xmlns:a16="http://schemas.microsoft.com/office/drawing/2014/main" id="{106F9FE4-03E1-4602-B16D-B292DAB2BD53}"/>
              </a:ext>
            </a:extLst>
          </p:cNvPr>
          <p:cNvSpPr txBox="1">
            <a:spLocks/>
          </p:cNvSpPr>
          <p:nvPr/>
        </p:nvSpPr>
        <p:spPr>
          <a:xfrm>
            <a:off x="4865913" y="2308564"/>
            <a:ext cx="4278087" cy="127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285750" indent="-285750"/>
            <a:r>
              <a:rPr lang="en-US" sz="1500" dirty="0"/>
              <a:t> An Artificial Neural Network is an information processing model that is inspired by the way biological nervous systems, such as the brain, process information. </a:t>
            </a:r>
            <a:endParaRPr lang="tr-TR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269A30-5C47-4A01-A219-8E0D5A03E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0" y="1560699"/>
            <a:ext cx="4461387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55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/>
              <a:t>Artificial Neural Networks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E9D1B-6E9B-45B4-861E-3BBBBD6B3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165" y="1166231"/>
            <a:ext cx="4539149" cy="3522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CED72B-6845-4137-94CC-0DCEE3AB9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09" y="1433676"/>
            <a:ext cx="3239238" cy="32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32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/>
              <a:t>Artificial Neural Networks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7" name="Google Shape;112;p19">
            <a:extLst>
              <a:ext uri="{FF2B5EF4-FFF2-40B4-BE49-F238E27FC236}">
                <a16:creationId xmlns:a16="http://schemas.microsoft.com/office/drawing/2014/main" id="{B3F64C40-AACE-48AB-AA9A-66ADEAA390A3}"/>
              </a:ext>
            </a:extLst>
          </p:cNvPr>
          <p:cNvSpPr txBox="1">
            <a:spLocks/>
          </p:cNvSpPr>
          <p:nvPr/>
        </p:nvSpPr>
        <p:spPr>
          <a:xfrm>
            <a:off x="5125814" y="2285705"/>
            <a:ext cx="4160520" cy="127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285750" indent="-285750"/>
            <a:r>
              <a:rPr lang="en-US" sz="1500" dirty="0"/>
              <a:t>A feedforward neural network is an artificial neural network wherein connections between the nodes do not form a cycle.</a:t>
            </a:r>
            <a:endParaRPr lang="tr-TR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29370-E0E1-46DE-B44D-A4A0B531E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" y="1237186"/>
            <a:ext cx="4772119" cy="325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4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/>
              <a:t>Artificial Neural Networks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7004D-3A98-4FD6-8029-3383F2D3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9699"/>
            <a:ext cx="4277773" cy="2860091"/>
          </a:xfrm>
          <a:prstGeom prst="rect">
            <a:avLst/>
          </a:prstGeom>
        </p:spPr>
      </p:pic>
      <p:sp>
        <p:nvSpPr>
          <p:cNvPr id="7" name="Google Shape;112;p19">
            <a:extLst>
              <a:ext uri="{FF2B5EF4-FFF2-40B4-BE49-F238E27FC236}">
                <a16:creationId xmlns:a16="http://schemas.microsoft.com/office/drawing/2014/main" id="{B3F64C40-AACE-48AB-AA9A-66ADEAA390A3}"/>
              </a:ext>
            </a:extLst>
          </p:cNvPr>
          <p:cNvSpPr txBox="1">
            <a:spLocks/>
          </p:cNvSpPr>
          <p:nvPr/>
        </p:nvSpPr>
        <p:spPr>
          <a:xfrm>
            <a:off x="144781" y="2079965"/>
            <a:ext cx="4160520" cy="127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Light"/>
              <a:buChar char="⬡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Light"/>
              <a:buChar char="∙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●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○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Light"/>
              <a:buChar char="■"/>
              <a:defRPr sz="2400" b="0" i="0" u="none" strike="noStrike" cap="none">
                <a:solidFill>
                  <a:schemeClr val="lt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marL="285750" indent="-285750"/>
            <a:r>
              <a:rPr lang="en-US" sz="1800" b="1" dirty="0"/>
              <a:t>The Sigmoid Function </a:t>
            </a:r>
            <a:r>
              <a:rPr lang="en-US" sz="1800" dirty="0"/>
              <a:t>curve looks like an S-shape. It is especially used for models where we have to predict the probability as an output.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45579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353695" y="262779"/>
            <a:ext cx="6291905" cy="58380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tr-TR" dirty="0"/>
              <a:t>Artificial Neural Networks</a:t>
            </a:r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AutoShape 2" descr="harvard medical school logo ile ilgili gÃ¶rsel sonucu"/>
          <p:cNvSpPr>
            <a:spLocks noChangeAspect="1" noChangeArrowheads="1"/>
          </p:cNvSpPr>
          <p:nvPr/>
        </p:nvSpPr>
        <p:spPr bwMode="auto">
          <a:xfrm>
            <a:off x="201295" y="-53308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r-T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BB303-342D-48F1-9B53-A5D80C0EE551}"/>
              </a:ext>
            </a:extLst>
          </p:cNvPr>
          <p:cNvSpPr/>
          <p:nvPr/>
        </p:nvSpPr>
        <p:spPr>
          <a:xfrm>
            <a:off x="6051647" y="1474335"/>
            <a:ext cx="21183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Muli Light"/>
              </a:rPr>
              <a:t>Vectorized Cost Function</a:t>
            </a:r>
          </a:p>
          <a:p>
            <a:br>
              <a:rPr lang="tr-TR" dirty="0">
                <a:solidFill>
                  <a:schemeClr val="bg1"/>
                </a:solidFill>
                <a:latin typeface="Muli Light"/>
              </a:rPr>
            </a:br>
            <a:endParaRPr lang="tr-TR" dirty="0">
              <a:solidFill>
                <a:schemeClr val="bg1"/>
              </a:solidFill>
              <a:latin typeface="Mul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2C177-95AE-43C8-B858-649B89369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654" y="2479438"/>
            <a:ext cx="4066346" cy="8296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7F8E2E-5DDA-4318-AD6B-973421FCC043}"/>
              </a:ext>
            </a:extLst>
          </p:cNvPr>
          <p:cNvSpPr/>
          <p:nvPr/>
        </p:nvSpPr>
        <p:spPr>
          <a:xfrm>
            <a:off x="1244268" y="1474335"/>
            <a:ext cx="18480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Muli Light"/>
              </a:rPr>
              <a:t>Cost Function</a:t>
            </a:r>
          </a:p>
          <a:p>
            <a:br>
              <a:rPr lang="tr-TR" dirty="0">
                <a:solidFill>
                  <a:schemeClr val="bg1"/>
                </a:solidFill>
                <a:latin typeface="Muli Light"/>
              </a:rPr>
            </a:br>
            <a:endParaRPr lang="tr-TR" dirty="0">
              <a:solidFill>
                <a:schemeClr val="bg1"/>
              </a:solidFill>
              <a:latin typeface="Mul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9FD85A-F2B0-4E6B-8C59-C15CD8C72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" y="2552323"/>
            <a:ext cx="4770120" cy="60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33000"/>
      </p:ext>
    </p:extLst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2693</TotalTime>
  <Words>2404</Words>
  <Application>Microsoft Office PowerPoint</Application>
  <PresentationFormat>On-screen Show (16:9)</PresentationFormat>
  <Paragraphs>315</Paragraphs>
  <Slides>49</Slides>
  <Notes>46</Notes>
  <HiddenSlides>27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Lexend Deca</vt:lpstr>
      <vt:lpstr>Montserrat</vt:lpstr>
      <vt:lpstr>Muli</vt:lpstr>
      <vt:lpstr>Muli Light</vt:lpstr>
      <vt:lpstr>Titillium Bd</vt:lpstr>
      <vt:lpstr>Titillium Lt</vt:lpstr>
      <vt:lpstr>Aliena template</vt:lpstr>
      <vt:lpstr>Workshop – Neural Networks</vt:lpstr>
      <vt:lpstr>Content</vt:lpstr>
      <vt:lpstr>What is Artificial Intelligence?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Artificial Neural Networks</vt:lpstr>
      <vt:lpstr>PowerPoint Presentation</vt:lpstr>
      <vt:lpstr>Workshop – Deep Learning </vt:lpstr>
      <vt:lpstr>Neden Deeplearning ?</vt:lpstr>
      <vt:lpstr>CNN, DNN?</vt:lpstr>
      <vt:lpstr>CNN Nasıl Çalışır?</vt:lpstr>
      <vt:lpstr>CNN’de hangi adımlar izleniyor?</vt:lpstr>
      <vt:lpstr>Optimizasyon Süreçleri</vt:lpstr>
      <vt:lpstr>GRADYAN ALÇALMASI</vt:lpstr>
      <vt:lpstr>Geri Yayılım (Backpropagation)</vt:lpstr>
      <vt:lpstr>Geri Yayılım (Backpropagation)</vt:lpstr>
      <vt:lpstr>PowerPoint Presentation</vt:lpstr>
      <vt:lpstr>1. Transition headline</vt:lpstr>
      <vt:lpstr>This is a slide title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PowerPoint Presentation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Tıp | Sanat | Teknoloji</dc:title>
  <dc:creator>Yesil Science</dc:creator>
  <cp:lastModifiedBy>Mustafa Mert Tunalı</cp:lastModifiedBy>
  <cp:revision>123</cp:revision>
  <cp:lastPrinted>2019-10-01T12:49:11Z</cp:lastPrinted>
  <dcterms:modified xsi:type="dcterms:W3CDTF">2019-12-07T07:43:59Z</dcterms:modified>
</cp:coreProperties>
</file>